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5"/>
    <p:sldId id="257" r:id="rId36"/>
    <p:sldId id="258" r:id="rId37"/>
    <p:sldId id="259" r:id="rId38"/>
    <p:sldId id="260" r:id="rId39"/>
    <p:sldId id="261" r:id="rId40"/>
    <p:sldId id="262" r:id="rId41"/>
    <p:sldId id="263" r:id="rId42"/>
    <p:sldId id="264" r:id="rId43"/>
    <p:sldId id="265" r:id="rId44"/>
    <p:sldId id="266" r:id="rId45"/>
    <p:sldId id="267" r:id="rId46"/>
    <p:sldId id="268" r:id="rId47"/>
    <p:sldId id="269" r:id="rId48"/>
    <p:sldId id="270" r:id="rId49"/>
    <p:sldId id="271" r:id="rId50"/>
    <p:sldId id="272" r:id="rId51"/>
    <p:sldId id="273" r:id="rId52"/>
    <p:sldId id="274" r:id="rId53"/>
    <p:sldId id="275" r:id="rId54"/>
    <p:sldId id="276" r:id="rId55"/>
  </p:sldIdLst>
  <p:sldSz cx="18288000" cy="10287000"/>
  <p:notesSz cx="6858000" cy="9144000"/>
  <p:embeddedFontLst>
    <p:embeddedFont>
      <p:font typeface="Trocchi" charset="1" panose="00000500000000000000"/>
      <p:regular r:id="rId6"/>
    </p:embeddedFont>
    <p:embeddedFont>
      <p:font typeface="Arimo" charset="1" panose="020B0604020202020204"/>
      <p:regular r:id="rId7"/>
    </p:embeddedFont>
    <p:embeddedFont>
      <p:font typeface="Arimo Bold" charset="1" panose="020B0704020202020204"/>
      <p:regular r:id="rId8"/>
    </p:embeddedFont>
    <p:embeddedFont>
      <p:font typeface="Arimo Italics" charset="1" panose="020B0604020202090204"/>
      <p:regular r:id="rId9"/>
    </p:embeddedFont>
    <p:embeddedFont>
      <p:font typeface="Arimo Bold Italics" charset="1" panose="020B0704020202090204"/>
      <p:regular r:id="rId10"/>
    </p:embeddedFont>
    <p:embeddedFont>
      <p:font typeface="Abril Fatface" charset="1" panose="02000503000000020003"/>
      <p:regular r:id="rId11"/>
    </p:embeddedFont>
    <p:embeddedFont>
      <p:font typeface="Abril Fatface Italics" charset="1" panose="02000503000000020003"/>
      <p:regular r:id="rId12"/>
    </p:embeddedFont>
    <p:embeddedFont>
      <p:font typeface="Noto Serif" charset="1" panose="02020600060500020200"/>
      <p:regular r:id="rId13"/>
    </p:embeddedFont>
    <p:embeddedFont>
      <p:font typeface="Noto Serif Bold" charset="1" panose="02020800060500020200"/>
      <p:regular r:id="rId14"/>
    </p:embeddedFont>
    <p:embeddedFont>
      <p:font typeface="Noto Serif Italics" charset="1" panose="02020600060500090200"/>
      <p:regular r:id="rId15"/>
    </p:embeddedFont>
    <p:embeddedFont>
      <p:font typeface="Noto Serif Bold Italics" charset="1" panose="02020800060500090200"/>
      <p:regular r:id="rId16"/>
    </p:embeddedFont>
    <p:embeddedFont>
      <p:font typeface="TT Hoves" charset="1" panose="02000003020000060003"/>
      <p:regular r:id="rId17"/>
    </p:embeddedFont>
    <p:embeddedFont>
      <p:font typeface="TT Hoves Bold" charset="1" panose="02000003020000060003"/>
      <p:regular r:id="rId18"/>
    </p:embeddedFont>
    <p:embeddedFont>
      <p:font typeface="TT Hoves Italics" charset="1" panose="02000003020000060003"/>
      <p:regular r:id="rId19"/>
    </p:embeddedFont>
    <p:embeddedFont>
      <p:font typeface="TT Hoves Bold Italics" charset="1" panose="02000003020000060003"/>
      <p:regular r:id="rId20"/>
    </p:embeddedFont>
    <p:embeddedFont>
      <p:font typeface="Helios" charset="1" panose="020B0504020202020204"/>
      <p:regular r:id="rId21"/>
    </p:embeddedFont>
    <p:embeddedFont>
      <p:font typeface="Helios Bold" charset="1" panose="020B0704020202020204"/>
      <p:regular r:id="rId22"/>
    </p:embeddedFont>
    <p:embeddedFont>
      <p:font typeface="Helios Italics" charset="1" panose="020B0503020202090204"/>
      <p:regular r:id="rId23"/>
    </p:embeddedFont>
    <p:embeddedFont>
      <p:font typeface="Helios Bold Italics" charset="1" panose="020B0703020202090204"/>
      <p:regular r:id="rId24"/>
    </p:embeddedFont>
    <p:embeddedFont>
      <p:font typeface="Cormorant Garamond" charset="1" panose="00000500000000000000"/>
      <p:regular r:id="rId25"/>
    </p:embeddedFont>
    <p:embeddedFont>
      <p:font typeface="Cormorant Garamond Bold" charset="1" panose="00000800000000000000"/>
      <p:regular r:id="rId26"/>
    </p:embeddedFont>
    <p:embeddedFont>
      <p:font typeface="Cormorant Garamond Italics" charset="1" panose="00000500000000000000"/>
      <p:regular r:id="rId27"/>
    </p:embeddedFont>
    <p:embeddedFont>
      <p:font typeface="Cormorant Garamond Bold Italics" charset="1" panose="00000800000000000000"/>
      <p:regular r:id="rId28"/>
    </p:embeddedFont>
    <p:embeddedFont>
      <p:font typeface="Cormorant Garamond Light" charset="1" panose="00000400000000000000"/>
      <p:regular r:id="rId29"/>
    </p:embeddedFont>
    <p:embeddedFont>
      <p:font typeface="Cormorant Garamond Light Italics" charset="1" panose="00000400000000000000"/>
      <p:regular r:id="rId30"/>
    </p:embeddedFont>
    <p:embeddedFont>
      <p:font typeface="Cormorant Garamond Medium" charset="1" panose="00000600000000000000"/>
      <p:regular r:id="rId31"/>
    </p:embeddedFont>
    <p:embeddedFont>
      <p:font typeface="Cormorant Garamond Medium Italics" charset="1" panose="00000600000000000000"/>
      <p:regular r:id="rId32"/>
    </p:embeddedFont>
    <p:embeddedFont>
      <p:font typeface="Cormorant Garamond Semi-Bold" charset="1" panose="00000700000000000000"/>
      <p:regular r:id="rId33"/>
    </p:embeddedFont>
    <p:embeddedFont>
      <p:font typeface="Cormorant Garamond Semi-Bold Italics" charset="1" panose="00000700000000000000"/>
      <p:regular r:id="rId3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slides/slide1.xml" Type="http://schemas.openxmlformats.org/officeDocument/2006/relationships/slide"/><Relationship Id="rId36" Target="slides/slide2.xml" Type="http://schemas.openxmlformats.org/officeDocument/2006/relationships/slide"/><Relationship Id="rId37" Target="slides/slide3.xml" Type="http://schemas.openxmlformats.org/officeDocument/2006/relationships/slide"/><Relationship Id="rId38" Target="slides/slide4.xml" Type="http://schemas.openxmlformats.org/officeDocument/2006/relationships/slide"/><Relationship Id="rId39" Target="slides/slide5.xml" Type="http://schemas.openxmlformats.org/officeDocument/2006/relationships/slide"/><Relationship Id="rId4" Target="theme/theme1.xml" Type="http://schemas.openxmlformats.org/officeDocument/2006/relationships/theme"/><Relationship Id="rId40" Target="slides/slide6.xml" Type="http://schemas.openxmlformats.org/officeDocument/2006/relationships/slide"/><Relationship Id="rId41" Target="slides/slide7.xml" Type="http://schemas.openxmlformats.org/officeDocument/2006/relationships/slide"/><Relationship Id="rId42" Target="slides/slide8.xml" Type="http://schemas.openxmlformats.org/officeDocument/2006/relationships/slide"/><Relationship Id="rId43" Target="slides/slide9.xml" Type="http://schemas.openxmlformats.org/officeDocument/2006/relationships/slide"/><Relationship Id="rId44" Target="slides/slide10.xml" Type="http://schemas.openxmlformats.org/officeDocument/2006/relationships/slide"/><Relationship Id="rId45" Target="slides/slide11.xml" Type="http://schemas.openxmlformats.org/officeDocument/2006/relationships/slide"/><Relationship Id="rId46" Target="slides/slide12.xml" Type="http://schemas.openxmlformats.org/officeDocument/2006/relationships/slide"/><Relationship Id="rId47" Target="slides/slide13.xml" Type="http://schemas.openxmlformats.org/officeDocument/2006/relationships/slide"/><Relationship Id="rId48" Target="slides/slide14.xml" Type="http://schemas.openxmlformats.org/officeDocument/2006/relationships/slide"/><Relationship Id="rId49" Target="slides/slide15.xml" Type="http://schemas.openxmlformats.org/officeDocument/2006/relationships/slide"/><Relationship Id="rId5" Target="tableStyles.xml" Type="http://schemas.openxmlformats.org/officeDocument/2006/relationships/tableStyles"/><Relationship Id="rId50" Target="slides/slide16.xml" Type="http://schemas.openxmlformats.org/officeDocument/2006/relationships/slide"/><Relationship Id="rId51" Target="slides/slide17.xml" Type="http://schemas.openxmlformats.org/officeDocument/2006/relationships/slide"/><Relationship Id="rId52" Target="slides/slide18.xml" Type="http://schemas.openxmlformats.org/officeDocument/2006/relationships/slide"/><Relationship Id="rId53" Target="slides/slide19.xml" Type="http://schemas.openxmlformats.org/officeDocument/2006/relationships/slide"/><Relationship Id="rId54" Target="slides/slide20.xml" Type="http://schemas.openxmlformats.org/officeDocument/2006/relationships/slide"/><Relationship Id="rId55" Target="slides/slide21.xml" Type="http://schemas.openxmlformats.org/officeDocument/2006/relationships/slide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Relationship Id="rId4" Target="../media/image15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2.png" Type="http://schemas.openxmlformats.org/officeDocument/2006/relationships/image"/><Relationship Id="rId4" Target="../media/image1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Relationship Id="rId4" Target="../media/image19.jpe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20.png" Type="http://schemas.openxmlformats.org/officeDocument/2006/relationships/image"/><Relationship Id="rId5" Target="../media/image21.svg" Type="http://schemas.openxmlformats.org/officeDocument/2006/relationships/image"/><Relationship Id="rId6" Target="../media/image2.png" Type="http://schemas.openxmlformats.org/officeDocument/2006/relationships/image"/><Relationship Id="rId7" Target="../media/image1.pn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Relationship Id="rId4" Target="../media/image22.png" Type="http://schemas.openxmlformats.org/officeDocument/2006/relationships/image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/Relationships>
</file>

<file path=ppt/slides/_rels/slide1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Relationship Id="rId4" Target="../media/image23.png" Type="http://schemas.openxmlformats.org/officeDocument/2006/relationships/image"/></Relationships>
</file>

<file path=ppt/slides/_rels/slide1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Relationship Id="rId4" Target="../media/image24.png" Type="http://schemas.openxmlformats.org/officeDocument/2006/relationships/image"/><Relationship Id="rId5" Target="../media/image25.png" Type="http://schemas.openxmlformats.org/officeDocument/2006/relationships/image"/><Relationship Id="rId6" Target="../media/image26.png" Type="http://schemas.openxmlformats.org/officeDocument/2006/relationships/image"/><Relationship Id="rId7" Target="https://pt.aliexpress.com/item/1005004160130057.html#:~:text=R%245.808%2C147%25%20desc." TargetMode="External" Type="http://schemas.openxmlformats.org/officeDocument/2006/relationships/hyperlink"/><Relationship Id="rId8" Target="https://produto.mercadolivre.com.br/MLB-2196310792-cabeca-sensora-keyence-cod-lk-h155-_JM#position=33&amp;search_layout=stack&amp;type=item&amp;tracking_id=b46ebdb2-650e-40ae-ad66-c85fc67b5f67" TargetMode="External" Type="http://schemas.openxmlformats.org/officeDocument/2006/relationships/hyperlink"/><Relationship Id="rId9" Target="https://produto.mercadolivre.com.br/MLB-3859780024-sensor-controlador-sistema-viso-pnp-fq-s25050f-omron-_JM#position=35&amp;search_layout=stack&amp;type=item&amp;tracking_id=f53c61b8-0e09-4c2c-a469-18e69420f26d" TargetMode="External" Type="http://schemas.openxmlformats.org/officeDocument/2006/relationships/hyperlink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/Relationships>
</file>

<file path=ppt/slides/_rels/slide2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/Relationships>
</file>

<file path=ppt/slides/_rels/slide2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6.png" Type="http://schemas.openxmlformats.org/officeDocument/2006/relationships/image"/><Relationship Id="rId4" Target="../media/image7.jpeg" Type="http://schemas.openxmlformats.org/officeDocument/2006/relationships/image"/><Relationship Id="rId5" Target="../media/image2.png" Type="http://schemas.openxmlformats.org/officeDocument/2006/relationships/image"/><Relationship Id="rId6" Target="../media/image1.png" Type="http://schemas.openxmlformats.org/officeDocument/2006/relationships/image"/><Relationship Id="rId7" Target="../media/image8.png" Type="http://schemas.openxmlformats.org/officeDocument/2006/relationships/image"/><Relationship Id="rId8" Target="../media/image9.png" Type="http://schemas.openxmlformats.org/officeDocument/2006/relationships/image"/><Relationship Id="rId9" Target="../media/image10.jpe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Relationship Id="rId6" Target="../media/image2.png" Type="http://schemas.openxmlformats.org/officeDocument/2006/relationships/image"/><Relationship Id="rId7" Target="../media/image1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2.png" Type="http://schemas.openxmlformats.org/officeDocument/2006/relationships/image"/><Relationship Id="rId4" Target="../media/image1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2.png" Type="http://schemas.openxmlformats.org/officeDocument/2006/relationships/image"/><Relationship Id="rId4" Target="../media/image1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Relationship Id="rId4" Target="../media/image17.jpe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Relationship Id="rId4" Target="../media/image18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570106" y="2410928"/>
            <a:ext cx="7482239" cy="5252160"/>
          </a:xfrm>
          <a:custGeom>
            <a:avLst/>
            <a:gdLst/>
            <a:ahLst/>
            <a:cxnLst/>
            <a:rect r="r" b="b" t="t" l="l"/>
            <a:pathLst>
              <a:path h="5252160" w="7482239">
                <a:moveTo>
                  <a:pt x="0" y="0"/>
                </a:moveTo>
                <a:lnTo>
                  <a:pt x="7482240" y="0"/>
                </a:lnTo>
                <a:lnTo>
                  <a:pt x="7482240" y="5252160"/>
                </a:lnTo>
                <a:lnTo>
                  <a:pt x="0" y="52521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6392" t="-124615" r="-50311" b="-61085"/>
            </a:stretch>
          </a:blipFill>
        </p:spPr>
      </p:sp>
      <p:grpSp>
        <p:nvGrpSpPr>
          <p:cNvPr name="Group 3" id="3"/>
          <p:cNvGrpSpPr/>
          <p:nvPr/>
        </p:nvGrpSpPr>
        <p:grpSpPr>
          <a:xfrm rot="-2943132">
            <a:off x="-7637317" y="-1265619"/>
            <a:ext cx="22461858" cy="10248224"/>
            <a:chOff x="0" y="0"/>
            <a:chExt cx="5915880" cy="269912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915880" cy="2699121"/>
            </a:xfrm>
            <a:custGeom>
              <a:avLst/>
              <a:gdLst/>
              <a:ahLst/>
              <a:cxnLst/>
              <a:rect r="r" b="b" t="t" l="l"/>
              <a:pathLst>
                <a:path h="2699121" w="5915880">
                  <a:moveTo>
                    <a:pt x="0" y="0"/>
                  </a:moveTo>
                  <a:lnTo>
                    <a:pt x="5915880" y="0"/>
                  </a:lnTo>
                  <a:lnTo>
                    <a:pt x="5915880" y="2699121"/>
                  </a:lnTo>
                  <a:lnTo>
                    <a:pt x="0" y="2699121"/>
                  </a:lnTo>
                  <a:close/>
                </a:path>
              </a:pathLst>
            </a:custGeom>
            <a:solidFill>
              <a:srgbClr val="1A468E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5915880" cy="274674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FFFFF"/>
                  </a:solidFill>
                  <a:latin typeface="Arimo"/>
                </a:rPr>
                <a:t>  </a:t>
              </a: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-987761" y="1373900"/>
            <a:ext cx="10557867" cy="74011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879"/>
              </a:lnSpc>
            </a:pPr>
            <a:r>
              <a:rPr lang="en-US" sz="52665">
                <a:solidFill>
                  <a:srgbClr val="FFFFFF"/>
                </a:solidFill>
                <a:latin typeface="Cormorant Garamond Medium"/>
              </a:rPr>
              <a:t>P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396315" y="4728187"/>
            <a:ext cx="7709905" cy="617643"/>
            <a:chOff x="0" y="0"/>
            <a:chExt cx="2373679" cy="19015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373679" cy="190156"/>
            </a:xfrm>
            <a:custGeom>
              <a:avLst/>
              <a:gdLst/>
              <a:ahLst/>
              <a:cxnLst/>
              <a:rect r="r" b="b" t="t" l="l"/>
              <a:pathLst>
                <a:path h="190156" w="2373679">
                  <a:moveTo>
                    <a:pt x="0" y="0"/>
                  </a:moveTo>
                  <a:lnTo>
                    <a:pt x="2373679" y="0"/>
                  </a:lnTo>
                  <a:lnTo>
                    <a:pt x="2373679" y="190156"/>
                  </a:lnTo>
                  <a:lnTo>
                    <a:pt x="0" y="190156"/>
                  </a:lnTo>
                  <a:close/>
                </a:path>
              </a:pathLst>
            </a:custGeom>
            <a:solidFill>
              <a:srgbClr val="1A468E"/>
            </a:solid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4291173" y="5396170"/>
            <a:ext cx="2691570" cy="3046972"/>
          </a:xfrm>
          <a:custGeom>
            <a:avLst/>
            <a:gdLst/>
            <a:ahLst/>
            <a:cxnLst/>
            <a:rect r="r" b="b" t="t" l="l"/>
            <a:pathLst>
              <a:path h="3046972" w="2691570">
                <a:moveTo>
                  <a:pt x="0" y="0"/>
                </a:moveTo>
                <a:lnTo>
                  <a:pt x="2691570" y="0"/>
                </a:lnTo>
                <a:lnTo>
                  <a:pt x="2691570" y="3046972"/>
                </a:lnTo>
                <a:lnTo>
                  <a:pt x="0" y="30469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1512" t="-82686" r="-40244" b="-5688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5954087" y="8848989"/>
            <a:ext cx="2196517" cy="1050803"/>
          </a:xfrm>
          <a:custGeom>
            <a:avLst/>
            <a:gdLst/>
            <a:ahLst/>
            <a:cxnLst/>
            <a:rect r="r" b="b" t="t" l="l"/>
            <a:pathLst>
              <a:path h="1050803" w="2196517">
                <a:moveTo>
                  <a:pt x="0" y="0"/>
                </a:moveTo>
                <a:lnTo>
                  <a:pt x="2196517" y="0"/>
                </a:lnTo>
                <a:lnTo>
                  <a:pt x="2196517" y="1050803"/>
                </a:lnTo>
                <a:lnTo>
                  <a:pt x="0" y="105080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3791624" y="262828"/>
            <a:ext cx="4324926" cy="765872"/>
          </a:xfrm>
          <a:custGeom>
            <a:avLst/>
            <a:gdLst/>
            <a:ahLst/>
            <a:cxnLst/>
            <a:rect r="r" b="b" t="t" l="l"/>
            <a:pathLst>
              <a:path h="765872" w="4324926">
                <a:moveTo>
                  <a:pt x="0" y="0"/>
                </a:moveTo>
                <a:lnTo>
                  <a:pt x="4324926" y="0"/>
                </a:lnTo>
                <a:lnTo>
                  <a:pt x="4324926" y="765872"/>
                </a:lnTo>
                <a:lnTo>
                  <a:pt x="0" y="76587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2273086" y="4817316"/>
            <a:ext cx="4299087" cy="5300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04"/>
              </a:lnSpc>
            </a:pPr>
            <a:r>
              <a:rPr lang="en-US" sz="3836">
                <a:solidFill>
                  <a:srgbClr val="FFFFFF"/>
                </a:solidFill>
                <a:latin typeface="Cormorant Garamond Bold"/>
              </a:rPr>
              <a:t>H O E N I X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572174" y="8347892"/>
            <a:ext cx="6388218" cy="17255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12"/>
              </a:lnSpc>
            </a:pPr>
            <a:r>
              <a:rPr lang="en-US" sz="4937">
                <a:solidFill>
                  <a:srgbClr val="1A468E"/>
                </a:solidFill>
                <a:latin typeface="Abril Fatface"/>
              </a:rPr>
              <a:t>API - 4º SEMESTRE</a:t>
            </a:r>
          </a:p>
          <a:p>
            <a:pPr algn="ctr">
              <a:lnSpc>
                <a:spcPts val="6912"/>
              </a:lnSpc>
            </a:pPr>
            <a:r>
              <a:rPr lang="en-US" sz="4937">
                <a:solidFill>
                  <a:srgbClr val="1A468E"/>
                </a:solidFill>
                <a:latin typeface="Abril Fatface"/>
              </a:rPr>
              <a:t>3ª SPRINT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-3777921" y="1255878"/>
            <a:ext cx="7555842" cy="3482406"/>
            <a:chOff x="0" y="0"/>
            <a:chExt cx="406400" cy="18730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06400" cy="187305"/>
            </a:xfrm>
            <a:custGeom>
              <a:avLst/>
              <a:gdLst/>
              <a:ahLst/>
              <a:cxnLst/>
              <a:rect r="r" b="b" t="t" l="l"/>
              <a:pathLst>
                <a:path h="187305" w="406400">
                  <a:moveTo>
                    <a:pt x="203200" y="0"/>
                  </a:moveTo>
                  <a:lnTo>
                    <a:pt x="203200" y="0"/>
                  </a:lnTo>
                  <a:lnTo>
                    <a:pt x="406400" y="187305"/>
                  </a:lnTo>
                  <a:lnTo>
                    <a:pt x="0" y="18730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1A468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27000" y="-28575"/>
              <a:ext cx="152400" cy="2158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529936" y="-226002"/>
            <a:ext cx="19347873" cy="1543050"/>
            <a:chOff x="0" y="0"/>
            <a:chExt cx="5095736" cy="4064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095736" cy="406400"/>
            </a:xfrm>
            <a:custGeom>
              <a:avLst/>
              <a:gdLst/>
              <a:ahLst/>
              <a:cxnLst/>
              <a:rect r="r" b="b" t="t" l="l"/>
              <a:pathLst>
                <a:path h="406400" w="5095736">
                  <a:moveTo>
                    <a:pt x="4892536" y="0"/>
                  </a:moveTo>
                  <a:cubicBezTo>
                    <a:pt x="5004760" y="0"/>
                    <a:pt x="5095736" y="90976"/>
                    <a:pt x="5095736" y="203200"/>
                  </a:cubicBezTo>
                  <a:cubicBezTo>
                    <a:pt x="5095736" y="315424"/>
                    <a:pt x="5004760" y="406400"/>
                    <a:pt x="4892536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1A468E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5095736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631379" y="1259898"/>
            <a:ext cx="2349698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Noto Serif"/>
              </a:rPr>
              <a:t>de espaguete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6556226" y="8348201"/>
            <a:ext cx="1406147" cy="1820198"/>
          </a:xfrm>
          <a:custGeom>
            <a:avLst/>
            <a:gdLst/>
            <a:ahLst/>
            <a:cxnLst/>
            <a:rect r="r" b="b" t="t" l="l"/>
            <a:pathLst>
              <a:path h="1820198" w="1406147">
                <a:moveTo>
                  <a:pt x="0" y="0"/>
                </a:moveTo>
                <a:lnTo>
                  <a:pt x="1406148" y="0"/>
                </a:lnTo>
                <a:lnTo>
                  <a:pt x="1406148" y="1820198"/>
                </a:lnTo>
                <a:lnTo>
                  <a:pt x="0" y="18201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8385" t="-119881" r="-102816" b="-109201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51172" y="8348201"/>
            <a:ext cx="1555055" cy="1708064"/>
          </a:xfrm>
          <a:custGeom>
            <a:avLst/>
            <a:gdLst/>
            <a:ahLst/>
            <a:cxnLst/>
            <a:rect r="r" b="b" t="t" l="l"/>
            <a:pathLst>
              <a:path h="1708064" w="1555055">
                <a:moveTo>
                  <a:pt x="0" y="0"/>
                </a:moveTo>
                <a:lnTo>
                  <a:pt x="1555056" y="0"/>
                </a:lnTo>
                <a:lnTo>
                  <a:pt x="1555056" y="1708065"/>
                </a:lnTo>
                <a:lnTo>
                  <a:pt x="0" y="170806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97828" t="-172115" r="-173091" b="-122488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-529936" y="-260928"/>
            <a:ext cx="6429673" cy="1450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899"/>
              </a:lnSpc>
            </a:pPr>
            <a:r>
              <a:rPr lang="en-US" sz="8499">
                <a:solidFill>
                  <a:srgbClr val="FFFFFF"/>
                </a:solidFill>
                <a:latin typeface="Abril Fatface"/>
              </a:rPr>
              <a:t>Diagrama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777921" y="1951142"/>
            <a:ext cx="7534275" cy="562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89"/>
              </a:lnSpc>
            </a:pPr>
            <a:r>
              <a:rPr lang="en-US" sz="3349">
                <a:solidFill>
                  <a:srgbClr val="000000"/>
                </a:solidFill>
                <a:latin typeface="Trocchi"/>
              </a:rPr>
              <a:t>Diferença entre o fluxo do processo: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2469909" y="3332902"/>
            <a:ext cx="14086317" cy="5115904"/>
          </a:xfrm>
          <a:custGeom>
            <a:avLst/>
            <a:gdLst/>
            <a:ahLst/>
            <a:cxnLst/>
            <a:rect r="r" b="b" t="t" l="l"/>
            <a:pathLst>
              <a:path h="5115904" w="14086317">
                <a:moveTo>
                  <a:pt x="0" y="0"/>
                </a:moveTo>
                <a:lnTo>
                  <a:pt x="14086317" y="0"/>
                </a:lnTo>
                <a:lnTo>
                  <a:pt x="14086317" y="5115903"/>
                </a:lnTo>
                <a:lnTo>
                  <a:pt x="0" y="511590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</a:blip>
            <a:stretch>
              <a:fillRect l="-30501" t="-63204" r="-3901" b="-44858"/>
            </a:stretch>
          </a:blipFill>
        </p:spPr>
      </p:sp>
      <p:sp>
        <p:nvSpPr>
          <p:cNvPr name="AutoShape 14" id="14"/>
          <p:cNvSpPr/>
          <p:nvPr/>
        </p:nvSpPr>
        <p:spPr>
          <a:xfrm>
            <a:off x="7292178" y="6635074"/>
            <a:ext cx="3776819" cy="0"/>
          </a:xfrm>
          <a:prstGeom prst="line">
            <a:avLst/>
          </a:prstGeom>
          <a:ln cap="flat" w="762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5" id="15"/>
          <p:cNvSpPr/>
          <p:nvPr/>
        </p:nvSpPr>
        <p:spPr>
          <a:xfrm flipH="true" flipV="true">
            <a:off x="11068997" y="5992413"/>
            <a:ext cx="38100" cy="680761"/>
          </a:xfrm>
          <a:prstGeom prst="line">
            <a:avLst/>
          </a:prstGeom>
          <a:ln cap="flat" w="762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6" id="16"/>
          <p:cNvSpPr/>
          <p:nvPr/>
        </p:nvSpPr>
        <p:spPr>
          <a:xfrm flipH="true" flipV="true">
            <a:off x="10183364" y="5143500"/>
            <a:ext cx="818364" cy="822345"/>
          </a:xfrm>
          <a:prstGeom prst="line">
            <a:avLst/>
          </a:prstGeom>
          <a:ln cap="flat" w="762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7" id="17"/>
          <p:cNvSpPr/>
          <p:nvPr/>
        </p:nvSpPr>
        <p:spPr>
          <a:xfrm>
            <a:off x="10157804" y="4798391"/>
            <a:ext cx="563528" cy="27318"/>
          </a:xfrm>
          <a:prstGeom prst="line">
            <a:avLst/>
          </a:prstGeom>
          <a:ln cap="flat" w="762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8" id="18"/>
          <p:cNvSpPr/>
          <p:nvPr/>
        </p:nvSpPr>
        <p:spPr>
          <a:xfrm flipV="true">
            <a:off x="11648204" y="4672910"/>
            <a:ext cx="1150393" cy="0"/>
          </a:xfrm>
          <a:prstGeom prst="line">
            <a:avLst/>
          </a:prstGeom>
          <a:ln cap="flat" w="762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9" id="19"/>
          <p:cNvSpPr/>
          <p:nvPr/>
        </p:nvSpPr>
        <p:spPr>
          <a:xfrm flipH="true" flipV="true">
            <a:off x="12223401" y="4265982"/>
            <a:ext cx="470426" cy="10967"/>
          </a:xfrm>
          <a:prstGeom prst="line">
            <a:avLst/>
          </a:prstGeom>
          <a:ln cap="flat" w="762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0" id="20"/>
          <p:cNvSpPr/>
          <p:nvPr/>
        </p:nvSpPr>
        <p:spPr>
          <a:xfrm flipH="true">
            <a:off x="11648204" y="5012796"/>
            <a:ext cx="565808" cy="977488"/>
          </a:xfrm>
          <a:prstGeom prst="line">
            <a:avLst/>
          </a:prstGeom>
          <a:ln cap="flat" w="762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1" id="21"/>
          <p:cNvSpPr/>
          <p:nvPr/>
        </p:nvSpPr>
        <p:spPr>
          <a:xfrm>
            <a:off x="12348048" y="5001169"/>
            <a:ext cx="450549" cy="1847862"/>
          </a:xfrm>
          <a:prstGeom prst="line">
            <a:avLst/>
          </a:prstGeom>
          <a:ln cap="flat" w="762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2" id="22"/>
          <p:cNvSpPr/>
          <p:nvPr/>
        </p:nvSpPr>
        <p:spPr>
          <a:xfrm>
            <a:off x="11648871" y="6370888"/>
            <a:ext cx="385578" cy="6749"/>
          </a:xfrm>
          <a:prstGeom prst="line">
            <a:avLst/>
          </a:prstGeom>
          <a:ln cap="flat" w="762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3" id="23"/>
          <p:cNvSpPr/>
          <p:nvPr/>
        </p:nvSpPr>
        <p:spPr>
          <a:xfrm flipH="true" flipV="true">
            <a:off x="12348785" y="6602111"/>
            <a:ext cx="51989" cy="382117"/>
          </a:xfrm>
          <a:prstGeom prst="line">
            <a:avLst/>
          </a:prstGeom>
          <a:ln cap="flat" w="762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4" id="24"/>
          <p:cNvSpPr/>
          <p:nvPr/>
        </p:nvSpPr>
        <p:spPr>
          <a:xfrm flipH="true">
            <a:off x="9624232" y="6673059"/>
            <a:ext cx="2407916" cy="316305"/>
          </a:xfrm>
          <a:prstGeom prst="line">
            <a:avLst/>
          </a:prstGeom>
          <a:ln cap="flat" w="762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5" id="25"/>
          <p:cNvSpPr/>
          <p:nvPr/>
        </p:nvSpPr>
        <p:spPr>
          <a:xfrm flipH="true" flipV="true">
            <a:off x="5899736" y="6332794"/>
            <a:ext cx="2843308" cy="656758"/>
          </a:xfrm>
          <a:prstGeom prst="line">
            <a:avLst/>
          </a:prstGeom>
          <a:ln cap="flat" w="762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54528" y="2751877"/>
            <a:ext cx="16407845" cy="5973579"/>
          </a:xfrm>
          <a:custGeom>
            <a:avLst/>
            <a:gdLst/>
            <a:ahLst/>
            <a:cxnLst/>
            <a:rect r="r" b="b" t="t" l="l"/>
            <a:pathLst>
              <a:path h="5973579" w="16407845">
                <a:moveTo>
                  <a:pt x="0" y="0"/>
                </a:moveTo>
                <a:lnTo>
                  <a:pt x="16407846" y="0"/>
                </a:lnTo>
                <a:lnTo>
                  <a:pt x="16407846" y="5973579"/>
                </a:lnTo>
                <a:lnTo>
                  <a:pt x="0" y="59735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-10800000">
            <a:off x="-3777921" y="1255878"/>
            <a:ext cx="7555842" cy="3482406"/>
            <a:chOff x="0" y="0"/>
            <a:chExt cx="406400" cy="18730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06400" cy="187305"/>
            </a:xfrm>
            <a:custGeom>
              <a:avLst/>
              <a:gdLst/>
              <a:ahLst/>
              <a:cxnLst/>
              <a:rect r="r" b="b" t="t" l="l"/>
              <a:pathLst>
                <a:path h="187305" w="406400">
                  <a:moveTo>
                    <a:pt x="203200" y="0"/>
                  </a:moveTo>
                  <a:lnTo>
                    <a:pt x="203200" y="0"/>
                  </a:lnTo>
                  <a:lnTo>
                    <a:pt x="406400" y="187305"/>
                  </a:lnTo>
                  <a:lnTo>
                    <a:pt x="0" y="18730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1A468E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27000" y="-28575"/>
              <a:ext cx="152400" cy="2158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-529936" y="-226002"/>
            <a:ext cx="19347873" cy="1543050"/>
            <a:chOff x="0" y="0"/>
            <a:chExt cx="5095736" cy="4064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095736" cy="406400"/>
            </a:xfrm>
            <a:custGeom>
              <a:avLst/>
              <a:gdLst/>
              <a:ahLst/>
              <a:cxnLst/>
              <a:rect r="r" b="b" t="t" l="l"/>
              <a:pathLst>
                <a:path h="406400" w="5095736">
                  <a:moveTo>
                    <a:pt x="4892536" y="0"/>
                  </a:moveTo>
                  <a:cubicBezTo>
                    <a:pt x="5004760" y="0"/>
                    <a:pt x="5095736" y="90976"/>
                    <a:pt x="5095736" y="203200"/>
                  </a:cubicBezTo>
                  <a:cubicBezTo>
                    <a:pt x="5095736" y="315424"/>
                    <a:pt x="5004760" y="406400"/>
                    <a:pt x="4892536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1A468E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5095736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6556226" y="8348201"/>
            <a:ext cx="1406147" cy="1820198"/>
          </a:xfrm>
          <a:custGeom>
            <a:avLst/>
            <a:gdLst/>
            <a:ahLst/>
            <a:cxnLst/>
            <a:rect r="r" b="b" t="t" l="l"/>
            <a:pathLst>
              <a:path h="1820198" w="1406147">
                <a:moveTo>
                  <a:pt x="0" y="0"/>
                </a:moveTo>
                <a:lnTo>
                  <a:pt x="1406148" y="0"/>
                </a:lnTo>
                <a:lnTo>
                  <a:pt x="1406148" y="1820198"/>
                </a:lnTo>
                <a:lnTo>
                  <a:pt x="0" y="18201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98385" t="-119881" r="-102816" b="-109201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51172" y="8348201"/>
            <a:ext cx="1555055" cy="1708064"/>
          </a:xfrm>
          <a:custGeom>
            <a:avLst/>
            <a:gdLst/>
            <a:ahLst/>
            <a:cxnLst/>
            <a:rect r="r" b="b" t="t" l="l"/>
            <a:pathLst>
              <a:path h="1708064" w="1555055">
                <a:moveTo>
                  <a:pt x="0" y="0"/>
                </a:moveTo>
                <a:lnTo>
                  <a:pt x="1555056" y="0"/>
                </a:lnTo>
                <a:lnTo>
                  <a:pt x="1555056" y="1708065"/>
                </a:lnTo>
                <a:lnTo>
                  <a:pt x="0" y="170806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97828" t="-172115" r="-173091" b="-122488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631379" y="1259898"/>
            <a:ext cx="2349698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Noto Serif"/>
              </a:rPr>
              <a:t>de espaguete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-529936" y="-260928"/>
            <a:ext cx="6429673" cy="1450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899"/>
              </a:lnSpc>
            </a:pPr>
            <a:r>
              <a:rPr lang="en-US" sz="8499">
                <a:solidFill>
                  <a:srgbClr val="FFFFFF"/>
                </a:solidFill>
                <a:latin typeface="Abril Fatface"/>
              </a:rPr>
              <a:t>Diagrama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777921" y="1951142"/>
            <a:ext cx="7534275" cy="562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89"/>
              </a:lnSpc>
            </a:pPr>
            <a:r>
              <a:rPr lang="en-US" sz="3349">
                <a:solidFill>
                  <a:srgbClr val="000000"/>
                </a:solidFill>
                <a:latin typeface="Trocchi"/>
              </a:rPr>
              <a:t>Diferença entre o fluxo do processo:</a:t>
            </a:r>
          </a:p>
        </p:txBody>
      </p:sp>
      <p:sp>
        <p:nvSpPr>
          <p:cNvPr name="AutoShape 14" id="14"/>
          <p:cNvSpPr/>
          <p:nvPr/>
        </p:nvSpPr>
        <p:spPr>
          <a:xfrm>
            <a:off x="5899736" y="3521997"/>
            <a:ext cx="6683188" cy="1178187"/>
          </a:xfrm>
          <a:prstGeom prst="line">
            <a:avLst/>
          </a:prstGeom>
          <a:ln cap="flat" w="762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5" id="15"/>
          <p:cNvSpPr/>
          <p:nvPr/>
        </p:nvSpPr>
        <p:spPr>
          <a:xfrm>
            <a:off x="13745766" y="4738619"/>
            <a:ext cx="0" cy="1542249"/>
          </a:xfrm>
          <a:prstGeom prst="line">
            <a:avLst/>
          </a:prstGeom>
          <a:ln cap="flat" w="762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6" id="16"/>
          <p:cNvSpPr/>
          <p:nvPr/>
        </p:nvSpPr>
        <p:spPr>
          <a:xfrm flipH="true">
            <a:off x="12968935" y="6621226"/>
            <a:ext cx="791303" cy="625569"/>
          </a:xfrm>
          <a:prstGeom prst="line">
            <a:avLst/>
          </a:prstGeom>
          <a:ln cap="flat" w="762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7" id="17"/>
          <p:cNvSpPr/>
          <p:nvPr/>
        </p:nvSpPr>
        <p:spPr>
          <a:xfrm flipH="true" flipV="true">
            <a:off x="10955313" y="6591337"/>
            <a:ext cx="1610170" cy="829026"/>
          </a:xfrm>
          <a:prstGeom prst="line">
            <a:avLst/>
          </a:prstGeom>
          <a:ln cap="flat" w="762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8" id="18"/>
          <p:cNvSpPr/>
          <p:nvPr/>
        </p:nvSpPr>
        <p:spPr>
          <a:xfrm flipH="true">
            <a:off x="7899488" y="6583988"/>
            <a:ext cx="2681954" cy="421863"/>
          </a:xfrm>
          <a:prstGeom prst="line">
            <a:avLst/>
          </a:prstGeom>
          <a:ln cap="flat" w="762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9" id="19"/>
          <p:cNvSpPr/>
          <p:nvPr/>
        </p:nvSpPr>
        <p:spPr>
          <a:xfrm flipH="true" flipV="true">
            <a:off x="5543452" y="6591337"/>
            <a:ext cx="1988761" cy="416281"/>
          </a:xfrm>
          <a:prstGeom prst="line">
            <a:avLst/>
          </a:prstGeom>
          <a:ln cap="flat" w="762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-3777921" y="1255878"/>
            <a:ext cx="7555842" cy="3482406"/>
            <a:chOff x="0" y="0"/>
            <a:chExt cx="406400" cy="18730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06400" cy="187305"/>
            </a:xfrm>
            <a:custGeom>
              <a:avLst/>
              <a:gdLst/>
              <a:ahLst/>
              <a:cxnLst/>
              <a:rect r="r" b="b" t="t" l="l"/>
              <a:pathLst>
                <a:path h="187305" w="406400">
                  <a:moveTo>
                    <a:pt x="203200" y="0"/>
                  </a:moveTo>
                  <a:lnTo>
                    <a:pt x="203200" y="0"/>
                  </a:lnTo>
                  <a:lnTo>
                    <a:pt x="406400" y="187305"/>
                  </a:lnTo>
                  <a:lnTo>
                    <a:pt x="0" y="18730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1A468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27000" y="-28575"/>
              <a:ext cx="152400" cy="2158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529936" y="-226002"/>
            <a:ext cx="19347873" cy="1543050"/>
            <a:chOff x="0" y="0"/>
            <a:chExt cx="5095736" cy="4064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095736" cy="406400"/>
            </a:xfrm>
            <a:custGeom>
              <a:avLst/>
              <a:gdLst/>
              <a:ahLst/>
              <a:cxnLst/>
              <a:rect r="r" b="b" t="t" l="l"/>
              <a:pathLst>
                <a:path h="406400" w="5095736">
                  <a:moveTo>
                    <a:pt x="4892536" y="0"/>
                  </a:moveTo>
                  <a:cubicBezTo>
                    <a:pt x="5004760" y="0"/>
                    <a:pt x="5095736" y="90976"/>
                    <a:pt x="5095736" y="203200"/>
                  </a:cubicBezTo>
                  <a:cubicBezTo>
                    <a:pt x="5095736" y="315424"/>
                    <a:pt x="5004760" y="406400"/>
                    <a:pt x="4892536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1A468E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5095736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6556226" y="8348201"/>
            <a:ext cx="1406147" cy="1820198"/>
          </a:xfrm>
          <a:custGeom>
            <a:avLst/>
            <a:gdLst/>
            <a:ahLst/>
            <a:cxnLst/>
            <a:rect r="r" b="b" t="t" l="l"/>
            <a:pathLst>
              <a:path h="1820198" w="1406147">
                <a:moveTo>
                  <a:pt x="0" y="0"/>
                </a:moveTo>
                <a:lnTo>
                  <a:pt x="1406148" y="0"/>
                </a:lnTo>
                <a:lnTo>
                  <a:pt x="1406148" y="1820198"/>
                </a:lnTo>
                <a:lnTo>
                  <a:pt x="0" y="18201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8385" t="-119881" r="-102816" b="-109201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51172" y="8348201"/>
            <a:ext cx="1555055" cy="1708064"/>
          </a:xfrm>
          <a:custGeom>
            <a:avLst/>
            <a:gdLst/>
            <a:ahLst/>
            <a:cxnLst/>
            <a:rect r="r" b="b" t="t" l="l"/>
            <a:pathLst>
              <a:path h="1708064" w="1555055">
                <a:moveTo>
                  <a:pt x="0" y="0"/>
                </a:moveTo>
                <a:lnTo>
                  <a:pt x="1555056" y="0"/>
                </a:lnTo>
                <a:lnTo>
                  <a:pt x="1555056" y="1708065"/>
                </a:lnTo>
                <a:lnTo>
                  <a:pt x="0" y="170806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97828" t="-172115" r="-173091" b="-122488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806228" y="2874808"/>
            <a:ext cx="15804970" cy="5729302"/>
          </a:xfrm>
          <a:custGeom>
            <a:avLst/>
            <a:gdLst/>
            <a:ahLst/>
            <a:cxnLst/>
            <a:rect r="r" b="b" t="t" l="l"/>
            <a:pathLst>
              <a:path h="5729302" w="15804970">
                <a:moveTo>
                  <a:pt x="0" y="0"/>
                </a:moveTo>
                <a:lnTo>
                  <a:pt x="15804969" y="0"/>
                </a:lnTo>
                <a:lnTo>
                  <a:pt x="15804969" y="5729301"/>
                </a:lnTo>
                <a:lnTo>
                  <a:pt x="0" y="572930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9000"/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631379" y="1259898"/>
            <a:ext cx="2349698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Noto Serif"/>
              </a:rPr>
              <a:t>de espaguete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-529936" y="-260928"/>
            <a:ext cx="6429673" cy="1450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899"/>
              </a:lnSpc>
            </a:pPr>
            <a:r>
              <a:rPr lang="en-US" sz="8499">
                <a:solidFill>
                  <a:srgbClr val="FFFFFF"/>
                </a:solidFill>
                <a:latin typeface="Abril Fatface"/>
              </a:rPr>
              <a:t>Diagrama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777921" y="1951142"/>
            <a:ext cx="7534275" cy="562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89"/>
              </a:lnSpc>
            </a:pPr>
            <a:r>
              <a:rPr lang="en-US" sz="3349">
                <a:solidFill>
                  <a:srgbClr val="000000"/>
                </a:solidFill>
                <a:latin typeface="Trocchi"/>
              </a:rPr>
              <a:t>Diferença entre o fluxo do processo:</a:t>
            </a:r>
          </a:p>
        </p:txBody>
      </p:sp>
      <p:sp>
        <p:nvSpPr>
          <p:cNvPr name="AutoShape 14" id="14"/>
          <p:cNvSpPr/>
          <p:nvPr/>
        </p:nvSpPr>
        <p:spPr>
          <a:xfrm flipH="true">
            <a:off x="10351781" y="5181600"/>
            <a:ext cx="3229500" cy="0"/>
          </a:xfrm>
          <a:prstGeom prst="line">
            <a:avLst/>
          </a:prstGeom>
          <a:ln cap="flat" w="762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5" id="15"/>
          <p:cNvSpPr/>
          <p:nvPr/>
        </p:nvSpPr>
        <p:spPr>
          <a:xfrm flipH="true" flipV="true">
            <a:off x="13569320" y="5220250"/>
            <a:ext cx="23921" cy="1657324"/>
          </a:xfrm>
          <a:prstGeom prst="line">
            <a:avLst/>
          </a:prstGeom>
          <a:ln cap="flat" w="762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6" id="16"/>
          <p:cNvSpPr/>
          <p:nvPr/>
        </p:nvSpPr>
        <p:spPr>
          <a:xfrm flipH="true">
            <a:off x="10351781" y="5181600"/>
            <a:ext cx="3229500" cy="0"/>
          </a:xfrm>
          <a:prstGeom prst="line">
            <a:avLst/>
          </a:prstGeom>
          <a:ln cap="flat" w="762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7" id="17"/>
          <p:cNvSpPr/>
          <p:nvPr/>
        </p:nvSpPr>
        <p:spPr>
          <a:xfrm flipH="true">
            <a:off x="10351781" y="5181600"/>
            <a:ext cx="3229500" cy="0"/>
          </a:xfrm>
          <a:prstGeom prst="line">
            <a:avLst/>
          </a:prstGeom>
          <a:ln cap="flat" w="762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8" id="18"/>
          <p:cNvSpPr/>
          <p:nvPr/>
        </p:nvSpPr>
        <p:spPr>
          <a:xfrm>
            <a:off x="9658401" y="5308921"/>
            <a:ext cx="12227" cy="429453"/>
          </a:xfrm>
          <a:prstGeom prst="line">
            <a:avLst/>
          </a:prstGeom>
          <a:ln cap="flat" w="762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9" id="19"/>
          <p:cNvSpPr/>
          <p:nvPr/>
        </p:nvSpPr>
        <p:spPr>
          <a:xfrm>
            <a:off x="7583143" y="5308921"/>
            <a:ext cx="12227" cy="429453"/>
          </a:xfrm>
          <a:prstGeom prst="line">
            <a:avLst/>
          </a:prstGeom>
          <a:ln cap="flat" w="762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0" id="20"/>
          <p:cNvSpPr/>
          <p:nvPr/>
        </p:nvSpPr>
        <p:spPr>
          <a:xfrm>
            <a:off x="8508154" y="5308921"/>
            <a:ext cx="12227" cy="429453"/>
          </a:xfrm>
          <a:prstGeom prst="line">
            <a:avLst/>
          </a:prstGeom>
          <a:ln cap="flat" w="762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1" id="21"/>
          <p:cNvSpPr/>
          <p:nvPr/>
        </p:nvSpPr>
        <p:spPr>
          <a:xfrm>
            <a:off x="6509435" y="5308921"/>
            <a:ext cx="12227" cy="429453"/>
          </a:xfrm>
          <a:prstGeom prst="line">
            <a:avLst/>
          </a:prstGeom>
          <a:ln cap="flat" w="762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2" id="22"/>
          <p:cNvSpPr/>
          <p:nvPr/>
        </p:nvSpPr>
        <p:spPr>
          <a:xfrm>
            <a:off x="6479213" y="6212671"/>
            <a:ext cx="3141104" cy="6418"/>
          </a:xfrm>
          <a:prstGeom prst="line">
            <a:avLst/>
          </a:prstGeom>
          <a:ln cap="flat" w="762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3" id="23"/>
          <p:cNvSpPr/>
          <p:nvPr/>
        </p:nvSpPr>
        <p:spPr>
          <a:xfrm>
            <a:off x="9620316" y="5913162"/>
            <a:ext cx="0" cy="1165927"/>
          </a:xfrm>
          <a:prstGeom prst="line">
            <a:avLst/>
          </a:prstGeom>
          <a:ln cap="flat" w="762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4" id="24"/>
          <p:cNvSpPr/>
          <p:nvPr/>
        </p:nvSpPr>
        <p:spPr>
          <a:xfrm flipH="true" flipV="true">
            <a:off x="7868641" y="6720135"/>
            <a:ext cx="746916" cy="451727"/>
          </a:xfrm>
          <a:prstGeom prst="line">
            <a:avLst/>
          </a:prstGeom>
          <a:ln cap="flat" w="762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5" id="25"/>
          <p:cNvSpPr/>
          <p:nvPr/>
        </p:nvSpPr>
        <p:spPr>
          <a:xfrm flipH="true" flipV="true">
            <a:off x="6803834" y="6496126"/>
            <a:ext cx="1045090" cy="0"/>
          </a:xfrm>
          <a:prstGeom prst="line">
            <a:avLst/>
          </a:prstGeom>
          <a:ln cap="flat" w="762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6" id="26"/>
          <p:cNvSpPr/>
          <p:nvPr/>
        </p:nvSpPr>
        <p:spPr>
          <a:xfrm>
            <a:off x="6553640" y="6688322"/>
            <a:ext cx="10820" cy="522433"/>
          </a:xfrm>
          <a:prstGeom prst="line">
            <a:avLst/>
          </a:prstGeom>
          <a:ln cap="flat" w="762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7" id="27"/>
          <p:cNvSpPr/>
          <p:nvPr/>
        </p:nvSpPr>
        <p:spPr>
          <a:xfrm flipH="true" flipV="true">
            <a:off x="5406004" y="6257190"/>
            <a:ext cx="699520" cy="925138"/>
          </a:xfrm>
          <a:prstGeom prst="line">
            <a:avLst/>
          </a:prstGeom>
          <a:ln cap="flat" w="762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8" id="28"/>
          <p:cNvSpPr/>
          <p:nvPr/>
        </p:nvSpPr>
        <p:spPr>
          <a:xfrm flipV="true">
            <a:off x="6510679" y="5913162"/>
            <a:ext cx="4869" cy="340253"/>
          </a:xfrm>
          <a:prstGeom prst="line">
            <a:avLst/>
          </a:prstGeom>
          <a:ln cap="flat" w="762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9" id="29"/>
          <p:cNvSpPr/>
          <p:nvPr/>
        </p:nvSpPr>
        <p:spPr>
          <a:xfrm flipV="true">
            <a:off x="7542624" y="5878785"/>
            <a:ext cx="4869" cy="340253"/>
          </a:xfrm>
          <a:prstGeom prst="line">
            <a:avLst/>
          </a:prstGeom>
          <a:ln cap="flat" w="762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0" id="30"/>
          <p:cNvSpPr/>
          <p:nvPr/>
        </p:nvSpPr>
        <p:spPr>
          <a:xfrm flipV="true">
            <a:off x="8515501" y="5875083"/>
            <a:ext cx="4869" cy="340253"/>
          </a:xfrm>
          <a:prstGeom prst="line">
            <a:avLst/>
          </a:prstGeom>
          <a:ln cap="flat" w="762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1" id="31"/>
          <p:cNvSpPr/>
          <p:nvPr/>
        </p:nvSpPr>
        <p:spPr>
          <a:xfrm>
            <a:off x="6479502" y="5345935"/>
            <a:ext cx="3945525" cy="0"/>
          </a:xfrm>
          <a:prstGeom prst="line">
            <a:avLst/>
          </a:prstGeom>
          <a:ln cap="flat" w="762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-3777921" y="1255878"/>
            <a:ext cx="7555842" cy="3482406"/>
            <a:chOff x="0" y="0"/>
            <a:chExt cx="406400" cy="18730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06400" cy="187305"/>
            </a:xfrm>
            <a:custGeom>
              <a:avLst/>
              <a:gdLst/>
              <a:ahLst/>
              <a:cxnLst/>
              <a:rect r="r" b="b" t="t" l="l"/>
              <a:pathLst>
                <a:path h="187305" w="406400">
                  <a:moveTo>
                    <a:pt x="203200" y="0"/>
                  </a:moveTo>
                  <a:lnTo>
                    <a:pt x="203200" y="0"/>
                  </a:lnTo>
                  <a:lnTo>
                    <a:pt x="406400" y="187305"/>
                  </a:lnTo>
                  <a:lnTo>
                    <a:pt x="0" y="18730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1A468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27000" y="-28575"/>
              <a:ext cx="152400" cy="2158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529936" y="-226002"/>
            <a:ext cx="19347873" cy="1543050"/>
            <a:chOff x="0" y="0"/>
            <a:chExt cx="5095736" cy="4064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095736" cy="406400"/>
            </a:xfrm>
            <a:custGeom>
              <a:avLst/>
              <a:gdLst/>
              <a:ahLst/>
              <a:cxnLst/>
              <a:rect r="r" b="b" t="t" l="l"/>
              <a:pathLst>
                <a:path h="406400" w="5095736">
                  <a:moveTo>
                    <a:pt x="4892536" y="0"/>
                  </a:moveTo>
                  <a:cubicBezTo>
                    <a:pt x="5004760" y="0"/>
                    <a:pt x="5095736" y="90976"/>
                    <a:pt x="5095736" y="203200"/>
                  </a:cubicBezTo>
                  <a:cubicBezTo>
                    <a:pt x="5095736" y="315424"/>
                    <a:pt x="5004760" y="406400"/>
                    <a:pt x="4892536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1A468E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5095736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5439810" y="2740157"/>
            <a:ext cx="7408379" cy="6518143"/>
            <a:chOff x="0" y="0"/>
            <a:chExt cx="1656026" cy="145702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656026" cy="1457028"/>
            </a:xfrm>
            <a:custGeom>
              <a:avLst/>
              <a:gdLst/>
              <a:ahLst/>
              <a:cxnLst/>
              <a:rect r="r" b="b" t="t" l="l"/>
              <a:pathLst>
                <a:path h="1457028" w="1656026">
                  <a:moveTo>
                    <a:pt x="0" y="0"/>
                  </a:moveTo>
                  <a:lnTo>
                    <a:pt x="1656026" y="0"/>
                  </a:lnTo>
                  <a:lnTo>
                    <a:pt x="1656026" y="1457028"/>
                  </a:lnTo>
                  <a:lnTo>
                    <a:pt x="0" y="1457028"/>
                  </a:lnTo>
                  <a:close/>
                </a:path>
              </a:pathLst>
            </a:custGeom>
            <a:solidFill>
              <a:srgbClr val="E4E4E4"/>
            </a:solidFill>
            <a:ln w="9525" cap="sq">
              <a:solidFill>
                <a:srgbClr val="2A2E3A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656026" cy="14951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3084431" y="4390269"/>
            <a:ext cx="481114" cy="604139"/>
          </a:xfrm>
          <a:custGeom>
            <a:avLst/>
            <a:gdLst/>
            <a:ahLst/>
            <a:cxnLst/>
            <a:rect r="r" b="b" t="t" l="l"/>
            <a:pathLst>
              <a:path h="604139" w="481114">
                <a:moveTo>
                  <a:pt x="0" y="0"/>
                </a:moveTo>
                <a:lnTo>
                  <a:pt x="481115" y="0"/>
                </a:lnTo>
                <a:lnTo>
                  <a:pt x="481115" y="604140"/>
                </a:lnTo>
                <a:lnTo>
                  <a:pt x="0" y="6041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8205476" y="3985587"/>
            <a:ext cx="1647299" cy="1647299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A468E"/>
            </a:solidFill>
            <a:ln cap="sq">
              <a:noFill/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100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8469610" y="4249721"/>
            <a:ext cx="1119032" cy="1119032"/>
          </a:xfrm>
          <a:custGeom>
            <a:avLst/>
            <a:gdLst/>
            <a:ahLst/>
            <a:cxnLst/>
            <a:rect r="r" b="b" t="t" l="l"/>
            <a:pathLst>
              <a:path h="1119032" w="1119032">
                <a:moveTo>
                  <a:pt x="0" y="0"/>
                </a:moveTo>
                <a:lnTo>
                  <a:pt x="1119032" y="0"/>
                </a:lnTo>
                <a:lnTo>
                  <a:pt x="1119032" y="1119032"/>
                </a:lnTo>
                <a:lnTo>
                  <a:pt x="0" y="11190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-529936" y="-260928"/>
            <a:ext cx="6429673" cy="1450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899"/>
              </a:lnSpc>
            </a:pPr>
            <a:r>
              <a:rPr lang="en-US" sz="8499">
                <a:solidFill>
                  <a:srgbClr val="FFFFFF"/>
                </a:solidFill>
                <a:latin typeface="Abril Fatface"/>
              </a:rPr>
              <a:t>Proposta 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30278" y="1132898"/>
            <a:ext cx="2239506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Noto Serif"/>
              </a:rPr>
              <a:t>De melhoria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6901243" y="6542118"/>
            <a:ext cx="4485515" cy="1222628"/>
            <a:chOff x="0" y="0"/>
            <a:chExt cx="5980686" cy="1630171"/>
          </a:xfrm>
        </p:grpSpPr>
        <p:sp>
          <p:nvSpPr>
            <p:cNvPr name="TextBox 19" id="19"/>
            <p:cNvSpPr txBox="true"/>
            <p:nvPr/>
          </p:nvSpPr>
          <p:spPr>
            <a:xfrm rot="0">
              <a:off x="0" y="-19050"/>
              <a:ext cx="5980686" cy="82707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807"/>
                </a:lnSpc>
                <a:spcBef>
                  <a:spcPct val="0"/>
                </a:spcBef>
              </a:pPr>
              <a:r>
                <a:rPr lang="en-US" sz="4005">
                  <a:solidFill>
                    <a:srgbClr val="2A2E3A"/>
                  </a:solidFill>
                  <a:latin typeface="Helios Bold"/>
                </a:rPr>
                <a:t>Proposta 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0" y="1019918"/>
              <a:ext cx="5980686" cy="6102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58"/>
                </a:lnSpc>
              </a:pPr>
              <a:r>
                <a:rPr lang="en-US" sz="2827">
                  <a:solidFill>
                    <a:srgbClr val="2A2E3A"/>
                  </a:solidFill>
                  <a:latin typeface="TT Hoves"/>
                </a:rPr>
                <a:t>Poka Yoke</a:t>
              </a:r>
            </a:p>
          </p:txBody>
        </p:sp>
      </p:grpSp>
      <p:sp>
        <p:nvSpPr>
          <p:cNvPr name="Freeform 21" id="21"/>
          <p:cNvSpPr/>
          <p:nvPr/>
        </p:nvSpPr>
        <p:spPr>
          <a:xfrm flipH="false" flipV="false" rot="0">
            <a:off x="16556226" y="8348201"/>
            <a:ext cx="1406147" cy="1820198"/>
          </a:xfrm>
          <a:custGeom>
            <a:avLst/>
            <a:gdLst/>
            <a:ahLst/>
            <a:cxnLst/>
            <a:rect r="r" b="b" t="t" l="l"/>
            <a:pathLst>
              <a:path h="1820198" w="1406147">
                <a:moveTo>
                  <a:pt x="0" y="0"/>
                </a:moveTo>
                <a:lnTo>
                  <a:pt x="1406148" y="0"/>
                </a:lnTo>
                <a:lnTo>
                  <a:pt x="1406148" y="1820198"/>
                </a:lnTo>
                <a:lnTo>
                  <a:pt x="0" y="182019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98385" t="-119881" r="-102816" b="-109201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251172" y="8348201"/>
            <a:ext cx="1555055" cy="1708064"/>
          </a:xfrm>
          <a:custGeom>
            <a:avLst/>
            <a:gdLst/>
            <a:ahLst/>
            <a:cxnLst/>
            <a:rect r="r" b="b" t="t" l="l"/>
            <a:pathLst>
              <a:path h="1708064" w="1555055">
                <a:moveTo>
                  <a:pt x="0" y="0"/>
                </a:moveTo>
                <a:lnTo>
                  <a:pt x="1555056" y="0"/>
                </a:lnTo>
                <a:lnTo>
                  <a:pt x="1555056" y="1708065"/>
                </a:lnTo>
                <a:lnTo>
                  <a:pt x="0" y="170806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497828" t="-172115" r="-173091" b="-122488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-3777921" y="1255878"/>
            <a:ext cx="7555842" cy="3482406"/>
            <a:chOff x="0" y="0"/>
            <a:chExt cx="406400" cy="18730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06400" cy="187305"/>
            </a:xfrm>
            <a:custGeom>
              <a:avLst/>
              <a:gdLst/>
              <a:ahLst/>
              <a:cxnLst/>
              <a:rect r="r" b="b" t="t" l="l"/>
              <a:pathLst>
                <a:path h="187305" w="406400">
                  <a:moveTo>
                    <a:pt x="203200" y="0"/>
                  </a:moveTo>
                  <a:lnTo>
                    <a:pt x="203200" y="0"/>
                  </a:lnTo>
                  <a:lnTo>
                    <a:pt x="406400" y="187305"/>
                  </a:lnTo>
                  <a:lnTo>
                    <a:pt x="0" y="18730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1A468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27000" y="-28575"/>
              <a:ext cx="152400" cy="2158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529936" y="-226002"/>
            <a:ext cx="19347873" cy="1543050"/>
            <a:chOff x="0" y="0"/>
            <a:chExt cx="5095736" cy="4064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095736" cy="406400"/>
            </a:xfrm>
            <a:custGeom>
              <a:avLst/>
              <a:gdLst/>
              <a:ahLst/>
              <a:cxnLst/>
              <a:rect r="r" b="b" t="t" l="l"/>
              <a:pathLst>
                <a:path h="406400" w="5095736">
                  <a:moveTo>
                    <a:pt x="4892536" y="0"/>
                  </a:moveTo>
                  <a:cubicBezTo>
                    <a:pt x="5004760" y="0"/>
                    <a:pt x="5095736" y="90976"/>
                    <a:pt x="5095736" y="203200"/>
                  </a:cubicBezTo>
                  <a:cubicBezTo>
                    <a:pt x="5095736" y="315424"/>
                    <a:pt x="5004760" y="406400"/>
                    <a:pt x="4892536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1A468E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5095736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51172" y="-133928"/>
            <a:ext cx="6429673" cy="1450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899"/>
              </a:lnSpc>
            </a:pPr>
            <a:r>
              <a:rPr lang="en-US" sz="8499">
                <a:solidFill>
                  <a:srgbClr val="FFFFFF"/>
                </a:solidFill>
                <a:latin typeface="Abril Fatface"/>
              </a:rPr>
              <a:t>POKA YOKE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6556226" y="8348201"/>
            <a:ext cx="1406147" cy="1820198"/>
          </a:xfrm>
          <a:custGeom>
            <a:avLst/>
            <a:gdLst/>
            <a:ahLst/>
            <a:cxnLst/>
            <a:rect r="r" b="b" t="t" l="l"/>
            <a:pathLst>
              <a:path h="1820198" w="1406147">
                <a:moveTo>
                  <a:pt x="0" y="0"/>
                </a:moveTo>
                <a:lnTo>
                  <a:pt x="1406148" y="0"/>
                </a:lnTo>
                <a:lnTo>
                  <a:pt x="1406148" y="1820198"/>
                </a:lnTo>
                <a:lnTo>
                  <a:pt x="0" y="18201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8385" t="-119881" r="-102816" b="-109201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51172" y="8348201"/>
            <a:ext cx="1555055" cy="1708064"/>
          </a:xfrm>
          <a:custGeom>
            <a:avLst/>
            <a:gdLst/>
            <a:ahLst/>
            <a:cxnLst/>
            <a:rect r="r" b="b" t="t" l="l"/>
            <a:pathLst>
              <a:path h="1708064" w="1555055">
                <a:moveTo>
                  <a:pt x="0" y="0"/>
                </a:moveTo>
                <a:lnTo>
                  <a:pt x="1555056" y="0"/>
                </a:lnTo>
                <a:lnTo>
                  <a:pt x="1555056" y="1708065"/>
                </a:lnTo>
                <a:lnTo>
                  <a:pt x="0" y="170806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97828" t="-172115" r="-173091" b="-122488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2297268" y="2930405"/>
            <a:ext cx="15665106" cy="56343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969"/>
              </a:lnSpc>
            </a:pPr>
            <a:r>
              <a:rPr lang="en-US" sz="3549">
                <a:solidFill>
                  <a:srgbClr val="000000"/>
                </a:solidFill>
                <a:latin typeface="Noto Serif"/>
              </a:rPr>
              <a:t>Desenvolver um sistema de verificação por imagem, que avise quando houver falhas na impressão </a:t>
            </a:r>
          </a:p>
          <a:p>
            <a:pPr>
              <a:lnSpc>
                <a:spcPts val="4969"/>
              </a:lnSpc>
            </a:pPr>
          </a:p>
          <a:p>
            <a:pPr marL="766443" indent="-383221" lvl="1">
              <a:lnSpc>
                <a:spcPts val="4969"/>
              </a:lnSpc>
              <a:buFont typeface="Arial"/>
              <a:buChar char="•"/>
            </a:pPr>
            <a:r>
              <a:rPr lang="en-US" sz="3549">
                <a:solidFill>
                  <a:srgbClr val="000000"/>
                </a:solidFill>
                <a:latin typeface="Noto Serif"/>
              </a:rPr>
              <a:t>Instalação feita no máquinario de colagem</a:t>
            </a:r>
          </a:p>
          <a:p>
            <a:pPr marL="766443" indent="-383221" lvl="1">
              <a:lnSpc>
                <a:spcPts val="4969"/>
              </a:lnSpc>
              <a:buFont typeface="Arial"/>
              <a:buChar char="•"/>
            </a:pPr>
            <a:r>
              <a:rPr lang="en-US" sz="3549">
                <a:solidFill>
                  <a:srgbClr val="000000"/>
                </a:solidFill>
                <a:latin typeface="Noto Serif"/>
              </a:rPr>
              <a:t>Desenvolvido especialmente para o  processo</a:t>
            </a:r>
          </a:p>
          <a:p>
            <a:pPr marL="766443" indent="-383221" lvl="1">
              <a:lnSpc>
                <a:spcPts val="4969"/>
              </a:lnSpc>
              <a:buFont typeface="Arial"/>
              <a:buChar char="•"/>
            </a:pPr>
            <a:r>
              <a:rPr lang="en-US" sz="3549">
                <a:solidFill>
                  <a:srgbClr val="000000"/>
                </a:solidFill>
                <a:latin typeface="Noto Serif"/>
              </a:rPr>
              <a:t>Alarme sonoro ou pausa na produção em caso da identificação de falhas para evitar perdas</a:t>
            </a:r>
          </a:p>
          <a:p>
            <a:pPr marL="766443" indent="-383221" lvl="1">
              <a:lnSpc>
                <a:spcPts val="4969"/>
              </a:lnSpc>
              <a:buFont typeface="Arial"/>
              <a:buChar char="•"/>
            </a:pPr>
            <a:r>
              <a:rPr lang="en-US" sz="3549">
                <a:solidFill>
                  <a:srgbClr val="000000"/>
                </a:solidFill>
                <a:latin typeface="Noto Serif"/>
              </a:rPr>
              <a:t>Diminuição na necessidade de inspeções</a:t>
            </a:r>
          </a:p>
          <a:p>
            <a:pPr>
              <a:lnSpc>
                <a:spcPts val="4969"/>
              </a:lnSpc>
            </a:pP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-3777921" y="1255878"/>
            <a:ext cx="7555842" cy="3482406"/>
            <a:chOff x="0" y="0"/>
            <a:chExt cx="406400" cy="18730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06400" cy="187305"/>
            </a:xfrm>
            <a:custGeom>
              <a:avLst/>
              <a:gdLst/>
              <a:ahLst/>
              <a:cxnLst/>
              <a:rect r="r" b="b" t="t" l="l"/>
              <a:pathLst>
                <a:path h="187305" w="406400">
                  <a:moveTo>
                    <a:pt x="203200" y="0"/>
                  </a:moveTo>
                  <a:lnTo>
                    <a:pt x="203200" y="0"/>
                  </a:lnTo>
                  <a:lnTo>
                    <a:pt x="406400" y="187305"/>
                  </a:lnTo>
                  <a:lnTo>
                    <a:pt x="0" y="18730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1A468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27000" y="-28575"/>
              <a:ext cx="152400" cy="2158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529936" y="-226002"/>
            <a:ext cx="19347873" cy="1543050"/>
            <a:chOff x="0" y="0"/>
            <a:chExt cx="5095736" cy="4064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095736" cy="406400"/>
            </a:xfrm>
            <a:custGeom>
              <a:avLst/>
              <a:gdLst/>
              <a:ahLst/>
              <a:cxnLst/>
              <a:rect r="r" b="b" t="t" l="l"/>
              <a:pathLst>
                <a:path h="406400" w="5095736">
                  <a:moveTo>
                    <a:pt x="4892536" y="0"/>
                  </a:moveTo>
                  <a:cubicBezTo>
                    <a:pt x="5004760" y="0"/>
                    <a:pt x="5095736" y="90976"/>
                    <a:pt x="5095736" y="203200"/>
                  </a:cubicBezTo>
                  <a:cubicBezTo>
                    <a:pt x="5095736" y="315424"/>
                    <a:pt x="5004760" y="406400"/>
                    <a:pt x="4892536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1A468E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5095736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6556226" y="8348201"/>
            <a:ext cx="1406147" cy="1820198"/>
          </a:xfrm>
          <a:custGeom>
            <a:avLst/>
            <a:gdLst/>
            <a:ahLst/>
            <a:cxnLst/>
            <a:rect r="r" b="b" t="t" l="l"/>
            <a:pathLst>
              <a:path h="1820198" w="1406147">
                <a:moveTo>
                  <a:pt x="0" y="0"/>
                </a:moveTo>
                <a:lnTo>
                  <a:pt x="1406148" y="0"/>
                </a:lnTo>
                <a:lnTo>
                  <a:pt x="1406148" y="1820198"/>
                </a:lnTo>
                <a:lnTo>
                  <a:pt x="0" y="18201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8385" t="-119881" r="-102816" b="-109201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51172" y="8348201"/>
            <a:ext cx="1555055" cy="1708064"/>
          </a:xfrm>
          <a:custGeom>
            <a:avLst/>
            <a:gdLst/>
            <a:ahLst/>
            <a:cxnLst/>
            <a:rect r="r" b="b" t="t" l="l"/>
            <a:pathLst>
              <a:path h="1708064" w="1555055">
                <a:moveTo>
                  <a:pt x="0" y="0"/>
                </a:moveTo>
                <a:lnTo>
                  <a:pt x="1555056" y="0"/>
                </a:lnTo>
                <a:lnTo>
                  <a:pt x="1555056" y="1708065"/>
                </a:lnTo>
                <a:lnTo>
                  <a:pt x="0" y="170806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97828" t="-172115" r="-173091" b="-122488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51172" y="-133928"/>
            <a:ext cx="6429673" cy="1450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899"/>
              </a:lnSpc>
            </a:pPr>
            <a:r>
              <a:rPr lang="en-US" sz="8499">
                <a:solidFill>
                  <a:srgbClr val="FFFFFF"/>
                </a:solidFill>
                <a:latin typeface="Abril Fatface"/>
              </a:rPr>
              <a:t>POKA YOKE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0" y="1189203"/>
            <a:ext cx="3466009" cy="10915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09"/>
              </a:lnSpc>
            </a:pPr>
            <a:r>
              <a:rPr lang="en-US" sz="3150">
                <a:solidFill>
                  <a:srgbClr val="FFFFFF"/>
                </a:solidFill>
                <a:latin typeface="Noto Serif"/>
              </a:rPr>
              <a:t>Com inteligência artificial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733004" y="3745547"/>
            <a:ext cx="15829015" cy="3721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latin typeface="Arimo"/>
              </a:rPr>
              <a:t>O Poke Yoke pode ser aplicado de forma inovadora utilizando a inteligência artificial.</a:t>
            </a:r>
          </a:p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latin typeface="Arimo"/>
              </a:rPr>
              <a:t>O </a:t>
            </a:r>
            <a:r>
              <a:rPr lang="en-US" sz="3500">
                <a:solidFill>
                  <a:srgbClr val="000000"/>
                </a:solidFill>
                <a:latin typeface="Arimo Bold"/>
              </a:rPr>
              <a:t>IV2</a:t>
            </a:r>
            <a:r>
              <a:rPr lang="en-US" sz="3500">
                <a:solidFill>
                  <a:srgbClr val="000000"/>
                </a:solidFill>
                <a:latin typeface="Arimo"/>
              </a:rPr>
              <a:t> faz inspeções que resultam em uma detecção estável em qualquer ambiente. Basta registrar um produto OK e um produto NG para ajustar automaticamente as configurações ideais. Desta forma, a detecção será estável, independentemente de o usuário ser ou não um especialista em visão.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262632" y="1920405"/>
            <a:ext cx="9411295" cy="625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latin typeface="Arimo"/>
              </a:rPr>
              <a:t>Empresa: Keyence Brasil - Sensores Industriais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-3777921" y="1255878"/>
            <a:ext cx="7555842" cy="3482406"/>
            <a:chOff x="0" y="0"/>
            <a:chExt cx="406400" cy="18730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06400" cy="187305"/>
            </a:xfrm>
            <a:custGeom>
              <a:avLst/>
              <a:gdLst/>
              <a:ahLst/>
              <a:cxnLst/>
              <a:rect r="r" b="b" t="t" l="l"/>
              <a:pathLst>
                <a:path h="187305" w="406400">
                  <a:moveTo>
                    <a:pt x="203200" y="0"/>
                  </a:moveTo>
                  <a:lnTo>
                    <a:pt x="203200" y="0"/>
                  </a:lnTo>
                  <a:lnTo>
                    <a:pt x="406400" y="187305"/>
                  </a:lnTo>
                  <a:lnTo>
                    <a:pt x="0" y="18730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1A468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27000" y="-28575"/>
              <a:ext cx="152400" cy="2158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529936" y="-226002"/>
            <a:ext cx="19347873" cy="1543050"/>
            <a:chOff x="0" y="0"/>
            <a:chExt cx="5095736" cy="4064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095736" cy="406400"/>
            </a:xfrm>
            <a:custGeom>
              <a:avLst/>
              <a:gdLst/>
              <a:ahLst/>
              <a:cxnLst/>
              <a:rect r="r" b="b" t="t" l="l"/>
              <a:pathLst>
                <a:path h="406400" w="5095736">
                  <a:moveTo>
                    <a:pt x="4892536" y="0"/>
                  </a:moveTo>
                  <a:cubicBezTo>
                    <a:pt x="5004760" y="0"/>
                    <a:pt x="5095736" y="90976"/>
                    <a:pt x="5095736" y="203200"/>
                  </a:cubicBezTo>
                  <a:cubicBezTo>
                    <a:pt x="5095736" y="315424"/>
                    <a:pt x="5004760" y="406400"/>
                    <a:pt x="4892536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1A468E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5095736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6556226" y="8348201"/>
            <a:ext cx="1406147" cy="1820198"/>
          </a:xfrm>
          <a:custGeom>
            <a:avLst/>
            <a:gdLst/>
            <a:ahLst/>
            <a:cxnLst/>
            <a:rect r="r" b="b" t="t" l="l"/>
            <a:pathLst>
              <a:path h="1820198" w="1406147">
                <a:moveTo>
                  <a:pt x="0" y="0"/>
                </a:moveTo>
                <a:lnTo>
                  <a:pt x="1406148" y="0"/>
                </a:lnTo>
                <a:lnTo>
                  <a:pt x="1406148" y="1820198"/>
                </a:lnTo>
                <a:lnTo>
                  <a:pt x="0" y="18201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8385" t="-119881" r="-102816" b="-109201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51172" y="8348201"/>
            <a:ext cx="1555055" cy="1708064"/>
          </a:xfrm>
          <a:custGeom>
            <a:avLst/>
            <a:gdLst/>
            <a:ahLst/>
            <a:cxnLst/>
            <a:rect r="r" b="b" t="t" l="l"/>
            <a:pathLst>
              <a:path h="1708064" w="1555055">
                <a:moveTo>
                  <a:pt x="0" y="0"/>
                </a:moveTo>
                <a:lnTo>
                  <a:pt x="1555056" y="0"/>
                </a:lnTo>
                <a:lnTo>
                  <a:pt x="1555056" y="1708065"/>
                </a:lnTo>
                <a:lnTo>
                  <a:pt x="0" y="170806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97828" t="-172115" r="-173091" b="-122488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798501" y="2280768"/>
            <a:ext cx="13757725" cy="6611590"/>
          </a:xfrm>
          <a:custGeom>
            <a:avLst/>
            <a:gdLst/>
            <a:ahLst/>
            <a:cxnLst/>
            <a:rect r="r" b="b" t="t" l="l"/>
            <a:pathLst>
              <a:path h="6611590" w="13757725">
                <a:moveTo>
                  <a:pt x="0" y="0"/>
                </a:moveTo>
                <a:lnTo>
                  <a:pt x="13757725" y="0"/>
                </a:lnTo>
                <a:lnTo>
                  <a:pt x="13757725" y="6611590"/>
                </a:lnTo>
                <a:lnTo>
                  <a:pt x="0" y="661159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3702" t="-14920" r="-15095" b="-3576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251172" y="-133928"/>
            <a:ext cx="6429673" cy="1450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899"/>
              </a:lnSpc>
            </a:pPr>
            <a:r>
              <a:rPr lang="en-US" sz="8499">
                <a:solidFill>
                  <a:srgbClr val="FFFFFF"/>
                </a:solidFill>
                <a:latin typeface="Abril Fatface"/>
              </a:rPr>
              <a:t>POKA YOKE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0" y="1189203"/>
            <a:ext cx="3466009" cy="10915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09"/>
              </a:lnSpc>
            </a:pPr>
            <a:r>
              <a:rPr lang="en-US" sz="3150">
                <a:solidFill>
                  <a:srgbClr val="FFFFFF"/>
                </a:solidFill>
                <a:latin typeface="Noto Serif"/>
              </a:rPr>
              <a:t>Com inteligência artificial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-3777921" y="1255878"/>
            <a:ext cx="7555842" cy="3482406"/>
            <a:chOff x="0" y="0"/>
            <a:chExt cx="406400" cy="18730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06400" cy="187305"/>
            </a:xfrm>
            <a:custGeom>
              <a:avLst/>
              <a:gdLst/>
              <a:ahLst/>
              <a:cxnLst/>
              <a:rect r="r" b="b" t="t" l="l"/>
              <a:pathLst>
                <a:path h="187305" w="406400">
                  <a:moveTo>
                    <a:pt x="203200" y="0"/>
                  </a:moveTo>
                  <a:lnTo>
                    <a:pt x="203200" y="0"/>
                  </a:lnTo>
                  <a:lnTo>
                    <a:pt x="406400" y="187305"/>
                  </a:lnTo>
                  <a:lnTo>
                    <a:pt x="0" y="18730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1A468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27000" y="-28575"/>
              <a:ext cx="152400" cy="2158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529936" y="-226002"/>
            <a:ext cx="19347873" cy="1543050"/>
            <a:chOff x="0" y="0"/>
            <a:chExt cx="5095736" cy="4064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095736" cy="406400"/>
            </a:xfrm>
            <a:custGeom>
              <a:avLst/>
              <a:gdLst/>
              <a:ahLst/>
              <a:cxnLst/>
              <a:rect r="r" b="b" t="t" l="l"/>
              <a:pathLst>
                <a:path h="406400" w="5095736">
                  <a:moveTo>
                    <a:pt x="4892536" y="0"/>
                  </a:moveTo>
                  <a:cubicBezTo>
                    <a:pt x="5004760" y="0"/>
                    <a:pt x="5095736" y="90976"/>
                    <a:pt x="5095736" y="203200"/>
                  </a:cubicBezTo>
                  <a:cubicBezTo>
                    <a:pt x="5095736" y="315424"/>
                    <a:pt x="5004760" y="406400"/>
                    <a:pt x="4892536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1A468E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5095736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6556226" y="8348201"/>
            <a:ext cx="1406147" cy="1820198"/>
          </a:xfrm>
          <a:custGeom>
            <a:avLst/>
            <a:gdLst/>
            <a:ahLst/>
            <a:cxnLst/>
            <a:rect r="r" b="b" t="t" l="l"/>
            <a:pathLst>
              <a:path h="1820198" w="1406147">
                <a:moveTo>
                  <a:pt x="0" y="0"/>
                </a:moveTo>
                <a:lnTo>
                  <a:pt x="1406148" y="0"/>
                </a:lnTo>
                <a:lnTo>
                  <a:pt x="1406148" y="1820198"/>
                </a:lnTo>
                <a:lnTo>
                  <a:pt x="0" y="18201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8385" t="-119881" r="-102816" b="-109201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51172" y="8348201"/>
            <a:ext cx="1555055" cy="1708064"/>
          </a:xfrm>
          <a:custGeom>
            <a:avLst/>
            <a:gdLst/>
            <a:ahLst/>
            <a:cxnLst/>
            <a:rect r="r" b="b" t="t" l="l"/>
            <a:pathLst>
              <a:path h="1708064" w="1555055">
                <a:moveTo>
                  <a:pt x="0" y="0"/>
                </a:moveTo>
                <a:lnTo>
                  <a:pt x="1555056" y="0"/>
                </a:lnTo>
                <a:lnTo>
                  <a:pt x="1555056" y="1708065"/>
                </a:lnTo>
                <a:lnTo>
                  <a:pt x="0" y="170806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97828" t="-172115" r="-173091" b="-122488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51172" y="-133928"/>
            <a:ext cx="6429673" cy="1450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899"/>
              </a:lnSpc>
            </a:pPr>
            <a:r>
              <a:rPr lang="en-US" sz="8499">
                <a:solidFill>
                  <a:srgbClr val="FFFFFF"/>
                </a:solidFill>
                <a:latin typeface="Abril Fatface"/>
              </a:rPr>
              <a:t>POKA YOKE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466009" y="2309408"/>
            <a:ext cx="14821991" cy="6169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000000"/>
                </a:solidFill>
                <a:latin typeface="TT Hoves"/>
              </a:rPr>
              <a:t>A marcação a laser fornece uma maneira inovadora de melhorar a eficiência, produtividade e qualidade da marcação. Com o</a:t>
            </a:r>
            <a:r>
              <a:rPr lang="en-US" sz="3500">
                <a:solidFill>
                  <a:srgbClr val="000000"/>
                </a:solidFill>
                <a:latin typeface="TT Hoves Bold"/>
              </a:rPr>
              <a:t> MD-X </a:t>
            </a:r>
            <a:r>
              <a:rPr lang="en-US" sz="3500">
                <a:solidFill>
                  <a:srgbClr val="000000"/>
                </a:solidFill>
                <a:latin typeface="TT Hoves"/>
              </a:rPr>
              <a:t>você pode detectar e corrigir automaticamente a distância e a posição através da marcação e inspeção em uma única solução.</a:t>
            </a:r>
          </a:p>
          <a:p>
            <a:pPr algn="ctr">
              <a:lnSpc>
                <a:spcPts val="4900"/>
              </a:lnSpc>
              <a:spcBef>
                <a:spcPct val="0"/>
              </a:spcBef>
            </a:pPr>
          </a:p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000000"/>
                </a:solidFill>
                <a:latin typeface="TT Hoves"/>
              </a:rPr>
              <a:t>A importância do autofoco: O desvio no ponto focal pode causar marcações desfocadas ou ausentes nas peças. A correção de posição e foco são pré-requisitos para uma gravação estável por isso, na nova geração do </a:t>
            </a:r>
            <a:r>
              <a:rPr lang="en-US" sz="3500">
                <a:solidFill>
                  <a:srgbClr val="000000"/>
                </a:solidFill>
                <a:latin typeface="TT Hoves Bold"/>
              </a:rPr>
              <a:t>MD-X</a:t>
            </a:r>
            <a:r>
              <a:rPr lang="en-US" sz="3500">
                <a:solidFill>
                  <a:srgbClr val="000000"/>
                </a:solidFill>
                <a:latin typeface="TT Hoves"/>
              </a:rPr>
              <a:t>, uma câmera integrada também foi incluída para automatizar o foco no centro da área (origem da área de marcação).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92178" y="1259898"/>
            <a:ext cx="2357884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Noto Serif"/>
              </a:rPr>
              <a:t>De marcação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-3777921" y="1255878"/>
            <a:ext cx="7555842" cy="3482406"/>
            <a:chOff x="0" y="0"/>
            <a:chExt cx="406400" cy="18730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06400" cy="187305"/>
            </a:xfrm>
            <a:custGeom>
              <a:avLst/>
              <a:gdLst/>
              <a:ahLst/>
              <a:cxnLst/>
              <a:rect r="r" b="b" t="t" l="l"/>
              <a:pathLst>
                <a:path h="187305" w="406400">
                  <a:moveTo>
                    <a:pt x="203200" y="0"/>
                  </a:moveTo>
                  <a:lnTo>
                    <a:pt x="203200" y="0"/>
                  </a:lnTo>
                  <a:lnTo>
                    <a:pt x="406400" y="187305"/>
                  </a:lnTo>
                  <a:lnTo>
                    <a:pt x="0" y="18730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1A468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27000" y="-28575"/>
              <a:ext cx="152400" cy="2158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529936" y="-226002"/>
            <a:ext cx="19347873" cy="1543050"/>
            <a:chOff x="0" y="0"/>
            <a:chExt cx="5095736" cy="4064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095736" cy="406400"/>
            </a:xfrm>
            <a:custGeom>
              <a:avLst/>
              <a:gdLst/>
              <a:ahLst/>
              <a:cxnLst/>
              <a:rect r="r" b="b" t="t" l="l"/>
              <a:pathLst>
                <a:path h="406400" w="5095736">
                  <a:moveTo>
                    <a:pt x="4892536" y="0"/>
                  </a:moveTo>
                  <a:cubicBezTo>
                    <a:pt x="5004760" y="0"/>
                    <a:pt x="5095736" y="90976"/>
                    <a:pt x="5095736" y="203200"/>
                  </a:cubicBezTo>
                  <a:cubicBezTo>
                    <a:pt x="5095736" y="315424"/>
                    <a:pt x="5004760" y="406400"/>
                    <a:pt x="4892536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1A468E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5095736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6556226" y="8348201"/>
            <a:ext cx="1406147" cy="1820198"/>
          </a:xfrm>
          <a:custGeom>
            <a:avLst/>
            <a:gdLst/>
            <a:ahLst/>
            <a:cxnLst/>
            <a:rect r="r" b="b" t="t" l="l"/>
            <a:pathLst>
              <a:path h="1820198" w="1406147">
                <a:moveTo>
                  <a:pt x="0" y="0"/>
                </a:moveTo>
                <a:lnTo>
                  <a:pt x="1406148" y="0"/>
                </a:lnTo>
                <a:lnTo>
                  <a:pt x="1406148" y="1820198"/>
                </a:lnTo>
                <a:lnTo>
                  <a:pt x="0" y="18201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8385" t="-119881" r="-102816" b="-109201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51172" y="8348201"/>
            <a:ext cx="1555055" cy="1708064"/>
          </a:xfrm>
          <a:custGeom>
            <a:avLst/>
            <a:gdLst/>
            <a:ahLst/>
            <a:cxnLst/>
            <a:rect r="r" b="b" t="t" l="l"/>
            <a:pathLst>
              <a:path h="1708064" w="1555055">
                <a:moveTo>
                  <a:pt x="0" y="0"/>
                </a:moveTo>
                <a:lnTo>
                  <a:pt x="1555056" y="0"/>
                </a:lnTo>
                <a:lnTo>
                  <a:pt x="1555056" y="1708065"/>
                </a:lnTo>
                <a:lnTo>
                  <a:pt x="0" y="170806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97828" t="-172115" r="-173091" b="-122488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4506621" y="1501259"/>
            <a:ext cx="9588787" cy="8154694"/>
          </a:xfrm>
          <a:custGeom>
            <a:avLst/>
            <a:gdLst/>
            <a:ahLst/>
            <a:cxnLst/>
            <a:rect r="r" b="b" t="t" l="l"/>
            <a:pathLst>
              <a:path h="8154694" w="9588787">
                <a:moveTo>
                  <a:pt x="0" y="0"/>
                </a:moveTo>
                <a:lnTo>
                  <a:pt x="9588787" y="0"/>
                </a:lnTo>
                <a:lnTo>
                  <a:pt x="9588787" y="8154695"/>
                </a:lnTo>
                <a:lnTo>
                  <a:pt x="0" y="815469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1451" t="-11651" r="-46534" b="-6015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251172" y="-133928"/>
            <a:ext cx="6429673" cy="1450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899"/>
              </a:lnSpc>
            </a:pPr>
            <a:r>
              <a:rPr lang="en-US" sz="8499">
                <a:solidFill>
                  <a:srgbClr val="FFFFFF"/>
                </a:solidFill>
                <a:latin typeface="Abril Fatface"/>
              </a:rPr>
              <a:t>POKA YOKE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0" y="1189203"/>
            <a:ext cx="3466009" cy="539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09"/>
              </a:lnSpc>
            </a:pPr>
            <a:r>
              <a:rPr lang="en-US" sz="3150">
                <a:solidFill>
                  <a:srgbClr val="FFFFFF"/>
                </a:solidFill>
                <a:latin typeface="Noto Serif"/>
              </a:rPr>
              <a:t>de marcação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-3777921" y="1255878"/>
            <a:ext cx="7555842" cy="3482406"/>
            <a:chOff x="0" y="0"/>
            <a:chExt cx="406400" cy="18730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06400" cy="187305"/>
            </a:xfrm>
            <a:custGeom>
              <a:avLst/>
              <a:gdLst/>
              <a:ahLst/>
              <a:cxnLst/>
              <a:rect r="r" b="b" t="t" l="l"/>
              <a:pathLst>
                <a:path h="187305" w="406400">
                  <a:moveTo>
                    <a:pt x="203200" y="0"/>
                  </a:moveTo>
                  <a:lnTo>
                    <a:pt x="203200" y="0"/>
                  </a:lnTo>
                  <a:lnTo>
                    <a:pt x="406400" y="187305"/>
                  </a:lnTo>
                  <a:lnTo>
                    <a:pt x="0" y="18730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1A468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27000" y="-28575"/>
              <a:ext cx="152400" cy="2158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529936" y="-226002"/>
            <a:ext cx="19347873" cy="1543050"/>
            <a:chOff x="0" y="0"/>
            <a:chExt cx="5095736" cy="4064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095736" cy="406400"/>
            </a:xfrm>
            <a:custGeom>
              <a:avLst/>
              <a:gdLst/>
              <a:ahLst/>
              <a:cxnLst/>
              <a:rect r="r" b="b" t="t" l="l"/>
              <a:pathLst>
                <a:path h="406400" w="5095736">
                  <a:moveTo>
                    <a:pt x="4892536" y="0"/>
                  </a:moveTo>
                  <a:cubicBezTo>
                    <a:pt x="5004760" y="0"/>
                    <a:pt x="5095736" y="90976"/>
                    <a:pt x="5095736" y="203200"/>
                  </a:cubicBezTo>
                  <a:cubicBezTo>
                    <a:pt x="5095736" y="315424"/>
                    <a:pt x="5004760" y="406400"/>
                    <a:pt x="4892536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1A468E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5095736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6556226" y="8348201"/>
            <a:ext cx="1406147" cy="1820198"/>
          </a:xfrm>
          <a:custGeom>
            <a:avLst/>
            <a:gdLst/>
            <a:ahLst/>
            <a:cxnLst/>
            <a:rect r="r" b="b" t="t" l="l"/>
            <a:pathLst>
              <a:path h="1820198" w="1406147">
                <a:moveTo>
                  <a:pt x="0" y="0"/>
                </a:moveTo>
                <a:lnTo>
                  <a:pt x="1406148" y="0"/>
                </a:lnTo>
                <a:lnTo>
                  <a:pt x="1406148" y="1820198"/>
                </a:lnTo>
                <a:lnTo>
                  <a:pt x="0" y="18201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8385" t="-119881" r="-102816" b="-109201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51172" y="8348201"/>
            <a:ext cx="1555055" cy="1708064"/>
          </a:xfrm>
          <a:custGeom>
            <a:avLst/>
            <a:gdLst/>
            <a:ahLst/>
            <a:cxnLst/>
            <a:rect r="r" b="b" t="t" l="l"/>
            <a:pathLst>
              <a:path h="1708064" w="1555055">
                <a:moveTo>
                  <a:pt x="0" y="0"/>
                </a:moveTo>
                <a:lnTo>
                  <a:pt x="1555056" y="0"/>
                </a:lnTo>
                <a:lnTo>
                  <a:pt x="1555056" y="1708065"/>
                </a:lnTo>
                <a:lnTo>
                  <a:pt x="0" y="170806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97828" t="-172115" r="-173091" b="-122488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984526" y="3050813"/>
            <a:ext cx="5522254" cy="2092687"/>
          </a:xfrm>
          <a:custGeom>
            <a:avLst/>
            <a:gdLst/>
            <a:ahLst/>
            <a:cxnLst/>
            <a:rect r="r" b="b" t="t" l="l"/>
            <a:pathLst>
              <a:path h="2092687" w="5522254">
                <a:moveTo>
                  <a:pt x="0" y="0"/>
                </a:moveTo>
                <a:lnTo>
                  <a:pt x="5522255" y="0"/>
                </a:lnTo>
                <a:lnTo>
                  <a:pt x="5522255" y="2092687"/>
                </a:lnTo>
                <a:lnTo>
                  <a:pt x="0" y="209268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5983" t="-64739" r="-37053" b="-62309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8897583" y="3293843"/>
            <a:ext cx="7815270" cy="4185374"/>
          </a:xfrm>
          <a:custGeom>
            <a:avLst/>
            <a:gdLst/>
            <a:ahLst/>
            <a:cxnLst/>
            <a:rect r="r" b="b" t="t" l="l"/>
            <a:pathLst>
              <a:path h="4185374" w="7815270">
                <a:moveTo>
                  <a:pt x="0" y="0"/>
                </a:moveTo>
                <a:lnTo>
                  <a:pt x="7815270" y="0"/>
                </a:lnTo>
                <a:lnTo>
                  <a:pt x="7815270" y="4185374"/>
                </a:lnTo>
                <a:lnTo>
                  <a:pt x="0" y="418537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30854" t="-40330" r="-31626" b="-30247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2933532" y="5386530"/>
            <a:ext cx="5624242" cy="1854900"/>
          </a:xfrm>
          <a:custGeom>
            <a:avLst/>
            <a:gdLst/>
            <a:ahLst/>
            <a:cxnLst/>
            <a:rect r="r" b="b" t="t" l="l"/>
            <a:pathLst>
              <a:path h="1854900" w="5624242">
                <a:moveTo>
                  <a:pt x="0" y="0"/>
                </a:moveTo>
                <a:lnTo>
                  <a:pt x="5624243" y="0"/>
                </a:lnTo>
                <a:lnTo>
                  <a:pt x="5624243" y="1854900"/>
                </a:lnTo>
                <a:lnTo>
                  <a:pt x="0" y="18549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7777" t="-97733" r="-45668" b="-80895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251172" y="-133928"/>
            <a:ext cx="6429673" cy="1450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899"/>
              </a:lnSpc>
            </a:pPr>
            <a:r>
              <a:rPr lang="en-US" sz="8499">
                <a:solidFill>
                  <a:srgbClr val="FFFFFF"/>
                </a:solidFill>
                <a:latin typeface="Abril Fatface"/>
              </a:rPr>
              <a:t>POKA YOKE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777921" y="1944468"/>
            <a:ext cx="13777526" cy="625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latin typeface="Arimo"/>
              </a:rPr>
              <a:t>Pesquisa de valores: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806228" y="9210675"/>
            <a:ext cx="14906625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Arimo Italics"/>
              </a:rPr>
              <a:t>*Apesar dos valores apresentados, é necessário cadastro da empresa no site da Keyence Brasil para um orçamento mais preciso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620601" y="5124450"/>
            <a:ext cx="5624242" cy="165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99"/>
              </a:lnSpc>
            </a:pPr>
            <a:r>
              <a:rPr lang="en-US" sz="999" u="sng">
                <a:solidFill>
                  <a:srgbClr val="0CC0DF"/>
                </a:solidFill>
                <a:latin typeface="Arimo"/>
                <a:hlinkClick r:id="rId7" tooltip="https://pt.aliexpress.com/item/1005004160130057.html#:~:text=R%245.808%2C147%25%20desc."/>
              </a:rPr>
              <a:t> https://pt.aliexpress.com/item/1005004160130057.html#:~:text=R%245.808%2C147%25%20desc.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706793" y="7897167"/>
            <a:ext cx="5975733" cy="346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00"/>
              </a:lnSpc>
            </a:pPr>
            <a:r>
              <a:rPr lang="en-US" sz="1000" u="sng">
                <a:solidFill>
                  <a:srgbClr val="0CC0DF"/>
                </a:solidFill>
                <a:latin typeface="Arimo"/>
                <a:hlinkClick r:id="rId8" tooltip="https://produto.mercadolivre.com.br/MLB-2196310792-cabeca-sensora-keyence-cod-lk-h155-_JM#position=33&amp;search_layout=stack&amp;type=item&amp;tracking_id=b46ebdb2-650e-40ae-ad66-c85fc67b5f67"/>
              </a:rPr>
              <a:t>https://produto.mercadolivre.com.br/MLB-2196310792-cabeca-sensora-keyence-cod-lk-h155-_JM#position=33&amp;search_layout=stack&amp;type=item&amp;tracking_id=b46ebdb2-650e-40ae-ad66-c85fc67b5f67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061277" y="7897167"/>
            <a:ext cx="6246416" cy="346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00"/>
              </a:lnSpc>
            </a:pPr>
            <a:r>
              <a:rPr lang="en-US" sz="1000" u="sng">
                <a:solidFill>
                  <a:srgbClr val="0CC0DF"/>
                </a:solidFill>
                <a:latin typeface="Arimo"/>
                <a:hlinkClick r:id="rId9" tooltip="https://produto.mercadolivre.com.br/MLB-3859780024-sensor-controlador-sistema-viso-pnp-fq-s25050f-omron-_JM#position=35&amp;search_layout=stack&amp;type=item&amp;tracking_id=f53c61b8-0e09-4c2c-a469-18e69420f26d"/>
              </a:rPr>
              <a:t>https://produto.mercadolivre.com.br/MLB-3859780024-sensor-controlador-sistema-viso-pnp-fq-s25050f-omron-_JM#position=35&amp;search_layout=stack&amp;type=item&amp;tracking_id=f53c61b8-0e09-4c2c-a469-18e69420f26d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-3777921" y="1255878"/>
            <a:ext cx="7555842" cy="3482406"/>
            <a:chOff x="0" y="0"/>
            <a:chExt cx="406400" cy="18730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06400" cy="187305"/>
            </a:xfrm>
            <a:custGeom>
              <a:avLst/>
              <a:gdLst/>
              <a:ahLst/>
              <a:cxnLst/>
              <a:rect r="r" b="b" t="t" l="l"/>
              <a:pathLst>
                <a:path h="187305" w="406400">
                  <a:moveTo>
                    <a:pt x="203200" y="0"/>
                  </a:moveTo>
                  <a:lnTo>
                    <a:pt x="203200" y="0"/>
                  </a:lnTo>
                  <a:lnTo>
                    <a:pt x="406400" y="187305"/>
                  </a:lnTo>
                  <a:lnTo>
                    <a:pt x="0" y="18730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1A468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27000" y="-28575"/>
              <a:ext cx="152400" cy="2158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aphicFrame>
        <p:nvGraphicFramePr>
          <p:cNvPr name="Table 5" id="5"/>
          <p:cNvGraphicFramePr>
            <a:graphicFrameLocks noGrp="true"/>
          </p:cNvGraphicFramePr>
          <p:nvPr/>
        </p:nvGraphicFramePr>
        <p:xfrm>
          <a:off x="3503114" y="2694608"/>
          <a:ext cx="11281772" cy="5729315"/>
        </p:xfrm>
        <a:graphic>
          <a:graphicData uri="http://schemas.openxmlformats.org/drawingml/2006/table">
            <a:tbl>
              <a:tblPr/>
              <a:tblGrid>
                <a:gridCol w="981784"/>
                <a:gridCol w="10299988"/>
              </a:tblGrid>
              <a:tr h="97745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40"/>
                        </a:lnSpc>
                        <a:defRPr/>
                      </a:pPr>
                      <a:r>
                        <a:rPr lang="en-US" sz="2600">
                          <a:solidFill>
                            <a:srgbClr val="1A468E"/>
                          </a:solidFill>
                          <a:latin typeface="Helios Bold"/>
                        </a:rPr>
                        <a:t>1</a:t>
                      </a:r>
                      <a:endParaRPr lang="en-US" sz="1100"/>
                    </a:p>
                  </a:txBody>
                  <a:tcPr marL="211594" marR="211594" marT="211594" marB="211594" anchor="ctr">
                    <a:lnL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2A2E3A"/>
                          </a:solidFill>
                          <a:latin typeface="Helios"/>
                        </a:rPr>
                        <a:t>Integrantes</a:t>
                      </a:r>
                      <a:endParaRPr lang="en-US" sz="1100"/>
                    </a:p>
                  </a:txBody>
                  <a:tcPr marL="211594" marR="211594" marT="211594" marB="211594" anchor="ctr">
                    <a:lnL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1927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40"/>
                        </a:lnSpc>
                        <a:defRPr/>
                      </a:pPr>
                      <a:r>
                        <a:rPr lang="en-US" sz="2600">
                          <a:solidFill>
                            <a:srgbClr val="1A468E"/>
                          </a:solidFill>
                          <a:latin typeface="Helios Bold"/>
                        </a:rPr>
                        <a:t>2</a:t>
                      </a:r>
                      <a:endParaRPr lang="en-US" sz="1100"/>
                    </a:p>
                  </a:txBody>
                  <a:tcPr marL="211594" marR="211594" marT="211594" marB="211594" anchor="ctr">
                    <a:lnL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2A2E3A"/>
                          </a:solidFill>
                          <a:latin typeface="Helios"/>
                        </a:rPr>
                        <a:t>Proposta de melhoria </a:t>
                      </a:r>
                      <a:endParaRPr lang="en-US" sz="1100"/>
                    </a:p>
                    <a:p>
                      <a:pPr marL="561339" indent="-280669" lvl="1">
                        <a:lnSpc>
                          <a:spcPts val="3639"/>
                        </a:lnSpc>
                        <a:buFont typeface="Arial"/>
                        <a:buChar char="•"/>
                      </a:pPr>
                      <a:r>
                        <a:rPr lang="en-US" sz="2599">
                          <a:solidFill>
                            <a:srgbClr val="2A2E3A"/>
                          </a:solidFill>
                          <a:latin typeface="Helios"/>
                        </a:rPr>
                        <a:t>Layout</a:t>
                      </a:r>
                    </a:p>
                    <a:p>
                      <a:pPr marL="561339" indent="-280669" lvl="1">
                        <a:lnSpc>
                          <a:spcPts val="3639"/>
                        </a:lnSpc>
                        <a:buFont typeface="Arial"/>
                        <a:buChar char="•"/>
                      </a:pPr>
                      <a:r>
                        <a:rPr lang="en-US" sz="2599">
                          <a:solidFill>
                            <a:srgbClr val="2A2E3A"/>
                          </a:solidFill>
                          <a:latin typeface="Helios"/>
                        </a:rPr>
                        <a:t>Poka yoke</a:t>
                      </a:r>
                    </a:p>
                  </a:txBody>
                  <a:tcPr marL="211594" marR="211594" marT="211594" marB="211594" anchor="ctr">
                    <a:lnL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7756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40"/>
                        </a:lnSpc>
                        <a:defRPr/>
                      </a:pPr>
                      <a:r>
                        <a:rPr lang="en-US" sz="2600">
                          <a:solidFill>
                            <a:srgbClr val="1A468E"/>
                          </a:solidFill>
                          <a:latin typeface="Helios Bold"/>
                        </a:rPr>
                        <a:t>3</a:t>
                      </a:r>
                      <a:endParaRPr lang="en-US" sz="1100"/>
                    </a:p>
                  </a:txBody>
                  <a:tcPr marL="211594" marR="211594" marT="211594" marB="211594" anchor="ctr">
                    <a:lnL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2A2E3A"/>
                          </a:solidFill>
                          <a:latin typeface="Helios"/>
                        </a:rPr>
                        <a:t>Resultados esperados</a:t>
                      </a:r>
                      <a:endParaRPr lang="en-US" sz="1100"/>
                    </a:p>
                  </a:txBody>
                  <a:tcPr marL="211594" marR="211594" marT="211594" marB="211594" anchor="ctr">
                    <a:lnL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7756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40"/>
                        </a:lnSpc>
                        <a:defRPr/>
                      </a:pPr>
                      <a:endParaRPr lang="en-US" sz="1100"/>
                    </a:p>
                  </a:txBody>
                  <a:tcPr marL="211594" marR="211594" marT="211594" marB="211594" anchor="ctr">
                    <a:lnL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639"/>
                        </a:lnSpc>
                        <a:defRPr/>
                      </a:pPr>
                      <a:endParaRPr lang="en-US" sz="1100"/>
                    </a:p>
                  </a:txBody>
                  <a:tcPr marL="211594" marR="211594" marT="211594" marB="211594" anchor="ctr">
                    <a:lnL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7745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40"/>
                        </a:lnSpc>
                        <a:defRPr/>
                      </a:pPr>
                      <a:endParaRPr lang="en-US" sz="1100"/>
                    </a:p>
                  </a:txBody>
                  <a:tcPr marL="211594" marR="211594" marT="211594" marB="211594" anchor="ctr">
                    <a:lnL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639"/>
                        </a:lnSpc>
                        <a:defRPr/>
                      </a:pPr>
                      <a:endParaRPr lang="en-US" sz="1100"/>
                    </a:p>
                  </a:txBody>
                  <a:tcPr marL="211594" marR="211594" marT="211594" marB="211594" anchor="ctr">
                    <a:lnL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pSp>
        <p:nvGrpSpPr>
          <p:cNvPr name="Group 6" id="6"/>
          <p:cNvGrpSpPr/>
          <p:nvPr/>
        </p:nvGrpSpPr>
        <p:grpSpPr>
          <a:xfrm rot="0">
            <a:off x="-529936" y="-226002"/>
            <a:ext cx="19347873" cy="1543050"/>
            <a:chOff x="0" y="0"/>
            <a:chExt cx="5095736" cy="4064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095736" cy="406400"/>
            </a:xfrm>
            <a:custGeom>
              <a:avLst/>
              <a:gdLst/>
              <a:ahLst/>
              <a:cxnLst/>
              <a:rect r="r" b="b" t="t" l="l"/>
              <a:pathLst>
                <a:path h="406400" w="5095736">
                  <a:moveTo>
                    <a:pt x="4892536" y="0"/>
                  </a:moveTo>
                  <a:cubicBezTo>
                    <a:pt x="5004760" y="0"/>
                    <a:pt x="5095736" y="90976"/>
                    <a:pt x="5095736" y="203200"/>
                  </a:cubicBezTo>
                  <a:cubicBezTo>
                    <a:pt x="5095736" y="315424"/>
                    <a:pt x="5004760" y="406400"/>
                    <a:pt x="4892536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1A468E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5095736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6556226" y="8348201"/>
            <a:ext cx="1406147" cy="1820198"/>
          </a:xfrm>
          <a:custGeom>
            <a:avLst/>
            <a:gdLst/>
            <a:ahLst/>
            <a:cxnLst/>
            <a:rect r="r" b="b" t="t" l="l"/>
            <a:pathLst>
              <a:path h="1820198" w="1406147">
                <a:moveTo>
                  <a:pt x="0" y="0"/>
                </a:moveTo>
                <a:lnTo>
                  <a:pt x="1406148" y="0"/>
                </a:lnTo>
                <a:lnTo>
                  <a:pt x="1406148" y="1820198"/>
                </a:lnTo>
                <a:lnTo>
                  <a:pt x="0" y="18201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8385" t="-119881" r="-102816" b="-109201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0" y="3481068"/>
            <a:ext cx="730278" cy="7474311"/>
            <a:chOff x="0" y="0"/>
            <a:chExt cx="192337" cy="196854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92337" cy="1968543"/>
            </a:xfrm>
            <a:custGeom>
              <a:avLst/>
              <a:gdLst/>
              <a:ahLst/>
              <a:cxnLst/>
              <a:rect r="r" b="b" t="t" l="l"/>
              <a:pathLst>
                <a:path h="1968543" w="192337">
                  <a:moveTo>
                    <a:pt x="96168" y="0"/>
                  </a:moveTo>
                  <a:lnTo>
                    <a:pt x="96168" y="0"/>
                  </a:lnTo>
                  <a:cubicBezTo>
                    <a:pt x="121674" y="0"/>
                    <a:pt x="146134" y="10132"/>
                    <a:pt x="164170" y="28167"/>
                  </a:cubicBezTo>
                  <a:cubicBezTo>
                    <a:pt x="182205" y="46202"/>
                    <a:pt x="192337" y="70663"/>
                    <a:pt x="192337" y="96168"/>
                  </a:cubicBezTo>
                  <a:lnTo>
                    <a:pt x="192337" y="1872375"/>
                  </a:lnTo>
                  <a:cubicBezTo>
                    <a:pt x="192337" y="1925487"/>
                    <a:pt x="149281" y="1968543"/>
                    <a:pt x="96168" y="1968543"/>
                  </a:cubicBezTo>
                  <a:lnTo>
                    <a:pt x="96168" y="1968543"/>
                  </a:lnTo>
                  <a:cubicBezTo>
                    <a:pt x="70663" y="1968543"/>
                    <a:pt x="46202" y="1958411"/>
                    <a:pt x="28167" y="1940376"/>
                  </a:cubicBezTo>
                  <a:cubicBezTo>
                    <a:pt x="10132" y="1922341"/>
                    <a:pt x="0" y="1897880"/>
                    <a:pt x="0" y="1872375"/>
                  </a:cubicBezTo>
                  <a:lnTo>
                    <a:pt x="0" y="96168"/>
                  </a:lnTo>
                  <a:cubicBezTo>
                    <a:pt x="0" y="43056"/>
                    <a:pt x="43056" y="0"/>
                    <a:pt x="96168" y="0"/>
                  </a:cubicBezTo>
                  <a:close/>
                </a:path>
              </a:pathLst>
            </a:custGeom>
            <a:solidFill>
              <a:srgbClr val="1A468E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47625"/>
              <a:ext cx="192337" cy="20161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-1273966" y="-260928"/>
            <a:ext cx="6429673" cy="1450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899"/>
              </a:lnSpc>
            </a:pPr>
            <a:r>
              <a:rPr lang="en-US" sz="8499">
                <a:solidFill>
                  <a:srgbClr val="FFFFFF"/>
                </a:solidFill>
                <a:latin typeface="Abril Fatface"/>
              </a:rPr>
              <a:t>Escopo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30278" y="904298"/>
            <a:ext cx="1634371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Noto Serif"/>
              </a:rPr>
              <a:t>da sprint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1028700" y="8404268"/>
            <a:ext cx="1555055" cy="1708064"/>
          </a:xfrm>
          <a:custGeom>
            <a:avLst/>
            <a:gdLst/>
            <a:ahLst/>
            <a:cxnLst/>
            <a:rect r="r" b="b" t="t" l="l"/>
            <a:pathLst>
              <a:path h="1708064" w="1555055">
                <a:moveTo>
                  <a:pt x="0" y="0"/>
                </a:moveTo>
                <a:lnTo>
                  <a:pt x="1555055" y="0"/>
                </a:lnTo>
                <a:lnTo>
                  <a:pt x="1555055" y="1708064"/>
                </a:lnTo>
                <a:lnTo>
                  <a:pt x="0" y="17080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97828" t="-172115" r="-173091" b="-122488"/>
            </a:stretch>
          </a:blipFill>
        </p:spPr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-3777921" y="1255878"/>
            <a:ext cx="7555842" cy="3482406"/>
            <a:chOff x="0" y="0"/>
            <a:chExt cx="406400" cy="18730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06400" cy="187305"/>
            </a:xfrm>
            <a:custGeom>
              <a:avLst/>
              <a:gdLst/>
              <a:ahLst/>
              <a:cxnLst/>
              <a:rect r="r" b="b" t="t" l="l"/>
              <a:pathLst>
                <a:path h="187305" w="406400">
                  <a:moveTo>
                    <a:pt x="203200" y="0"/>
                  </a:moveTo>
                  <a:lnTo>
                    <a:pt x="203200" y="0"/>
                  </a:lnTo>
                  <a:lnTo>
                    <a:pt x="406400" y="187305"/>
                  </a:lnTo>
                  <a:lnTo>
                    <a:pt x="0" y="18730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1A468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27000" y="-28575"/>
              <a:ext cx="152400" cy="2158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529936" y="-226002"/>
            <a:ext cx="19347873" cy="1543050"/>
            <a:chOff x="0" y="0"/>
            <a:chExt cx="5095736" cy="4064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095736" cy="406400"/>
            </a:xfrm>
            <a:custGeom>
              <a:avLst/>
              <a:gdLst/>
              <a:ahLst/>
              <a:cxnLst/>
              <a:rect r="r" b="b" t="t" l="l"/>
              <a:pathLst>
                <a:path h="406400" w="5095736">
                  <a:moveTo>
                    <a:pt x="4892536" y="0"/>
                  </a:moveTo>
                  <a:cubicBezTo>
                    <a:pt x="5004760" y="0"/>
                    <a:pt x="5095736" y="90976"/>
                    <a:pt x="5095736" y="203200"/>
                  </a:cubicBezTo>
                  <a:cubicBezTo>
                    <a:pt x="5095736" y="315424"/>
                    <a:pt x="5004760" y="406400"/>
                    <a:pt x="4892536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1A468E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5095736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0" y="-260928"/>
            <a:ext cx="6429673" cy="1450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899"/>
              </a:lnSpc>
            </a:pPr>
            <a:r>
              <a:rPr lang="en-US" sz="8499">
                <a:solidFill>
                  <a:srgbClr val="FFFFFF"/>
                </a:solidFill>
                <a:latin typeface="Abril Fatface"/>
              </a:rPr>
              <a:t>Resultados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33399" y="1132898"/>
            <a:ext cx="1833265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Noto Serif"/>
              </a:rPr>
              <a:t>esperados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766663" y="2886624"/>
            <a:ext cx="14109353" cy="62642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876026" indent="-438013" lvl="1">
              <a:lnSpc>
                <a:spcPts val="10143"/>
              </a:lnSpc>
              <a:buFont typeface="Arial"/>
              <a:buChar char="•"/>
            </a:pPr>
            <a:r>
              <a:rPr lang="en-US" sz="4057">
                <a:solidFill>
                  <a:srgbClr val="000000"/>
                </a:solidFill>
                <a:latin typeface="Noto Serif"/>
              </a:rPr>
              <a:t>Menos movimentação de materiais</a:t>
            </a:r>
          </a:p>
          <a:p>
            <a:pPr marL="876026" indent="-438013" lvl="1">
              <a:lnSpc>
                <a:spcPts val="10143"/>
              </a:lnSpc>
              <a:buFont typeface="Arial"/>
              <a:buChar char="•"/>
            </a:pPr>
            <a:r>
              <a:rPr lang="en-US" sz="4057">
                <a:solidFill>
                  <a:srgbClr val="000000"/>
                </a:solidFill>
                <a:latin typeface="Noto Serif"/>
              </a:rPr>
              <a:t>Menor movimentação de funcionários</a:t>
            </a:r>
          </a:p>
          <a:p>
            <a:pPr marL="876026" indent="-438013" lvl="1">
              <a:lnSpc>
                <a:spcPts val="10143"/>
              </a:lnSpc>
              <a:buFont typeface="Arial"/>
              <a:buChar char="•"/>
            </a:pPr>
            <a:r>
              <a:rPr lang="en-US" sz="4057">
                <a:solidFill>
                  <a:srgbClr val="000000"/>
                </a:solidFill>
                <a:latin typeface="Noto Serif"/>
              </a:rPr>
              <a:t>Uma inspeção mais segura a fim de evitar retrabalhos</a:t>
            </a:r>
          </a:p>
          <a:p>
            <a:pPr marL="876026" indent="-438013" lvl="1">
              <a:lnSpc>
                <a:spcPts val="10143"/>
              </a:lnSpc>
              <a:buFont typeface="Arial"/>
              <a:buChar char="•"/>
            </a:pPr>
            <a:r>
              <a:rPr lang="en-US" sz="4057">
                <a:solidFill>
                  <a:srgbClr val="000000"/>
                </a:solidFill>
                <a:latin typeface="Noto Serif"/>
              </a:rPr>
              <a:t>Economia de espaço</a:t>
            </a:r>
          </a:p>
          <a:p>
            <a:pPr marL="876026" indent="-438013" lvl="1">
              <a:lnSpc>
                <a:spcPts val="10143"/>
              </a:lnSpc>
              <a:buFont typeface="Arial"/>
              <a:buChar char="•"/>
            </a:pPr>
            <a:r>
              <a:rPr lang="en-US" sz="4057">
                <a:solidFill>
                  <a:srgbClr val="000000"/>
                </a:solidFill>
                <a:latin typeface="Noto Serif"/>
              </a:rPr>
              <a:t>Melhor fluxo de processos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6556226" y="8348201"/>
            <a:ext cx="1406147" cy="1820198"/>
          </a:xfrm>
          <a:custGeom>
            <a:avLst/>
            <a:gdLst/>
            <a:ahLst/>
            <a:cxnLst/>
            <a:rect r="r" b="b" t="t" l="l"/>
            <a:pathLst>
              <a:path h="1820198" w="1406147">
                <a:moveTo>
                  <a:pt x="0" y="0"/>
                </a:moveTo>
                <a:lnTo>
                  <a:pt x="1406148" y="0"/>
                </a:lnTo>
                <a:lnTo>
                  <a:pt x="1406148" y="1820198"/>
                </a:lnTo>
                <a:lnTo>
                  <a:pt x="0" y="18201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8385" t="-119881" r="-102816" b="-109201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251172" y="8348201"/>
            <a:ext cx="1555055" cy="1708064"/>
          </a:xfrm>
          <a:custGeom>
            <a:avLst/>
            <a:gdLst/>
            <a:ahLst/>
            <a:cxnLst/>
            <a:rect r="r" b="b" t="t" l="l"/>
            <a:pathLst>
              <a:path h="1708064" w="1555055">
                <a:moveTo>
                  <a:pt x="0" y="0"/>
                </a:moveTo>
                <a:lnTo>
                  <a:pt x="1555056" y="0"/>
                </a:lnTo>
                <a:lnTo>
                  <a:pt x="1555056" y="1708065"/>
                </a:lnTo>
                <a:lnTo>
                  <a:pt x="0" y="170806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97828" t="-172115" r="-173091" b="-122488"/>
            </a:stretch>
          </a:blipFill>
        </p:spPr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570106" y="2410928"/>
            <a:ext cx="7482239" cy="5252160"/>
          </a:xfrm>
          <a:custGeom>
            <a:avLst/>
            <a:gdLst/>
            <a:ahLst/>
            <a:cxnLst/>
            <a:rect r="r" b="b" t="t" l="l"/>
            <a:pathLst>
              <a:path h="5252160" w="7482239">
                <a:moveTo>
                  <a:pt x="0" y="0"/>
                </a:moveTo>
                <a:lnTo>
                  <a:pt x="7482240" y="0"/>
                </a:lnTo>
                <a:lnTo>
                  <a:pt x="7482240" y="5252160"/>
                </a:lnTo>
                <a:lnTo>
                  <a:pt x="0" y="52521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6392" t="-124615" r="-50311" b="-61085"/>
            </a:stretch>
          </a:blipFill>
        </p:spPr>
      </p:sp>
      <p:grpSp>
        <p:nvGrpSpPr>
          <p:cNvPr name="Group 3" id="3"/>
          <p:cNvGrpSpPr/>
          <p:nvPr/>
        </p:nvGrpSpPr>
        <p:grpSpPr>
          <a:xfrm rot="-2943132">
            <a:off x="-7637317" y="-1265619"/>
            <a:ext cx="22461858" cy="10248224"/>
            <a:chOff x="0" y="0"/>
            <a:chExt cx="5915880" cy="269912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915880" cy="2699121"/>
            </a:xfrm>
            <a:custGeom>
              <a:avLst/>
              <a:gdLst/>
              <a:ahLst/>
              <a:cxnLst/>
              <a:rect r="r" b="b" t="t" l="l"/>
              <a:pathLst>
                <a:path h="2699121" w="5915880">
                  <a:moveTo>
                    <a:pt x="0" y="0"/>
                  </a:moveTo>
                  <a:lnTo>
                    <a:pt x="5915880" y="0"/>
                  </a:lnTo>
                  <a:lnTo>
                    <a:pt x="5915880" y="2699121"/>
                  </a:lnTo>
                  <a:lnTo>
                    <a:pt x="0" y="2699121"/>
                  </a:lnTo>
                  <a:close/>
                </a:path>
              </a:pathLst>
            </a:custGeom>
            <a:solidFill>
              <a:srgbClr val="1A468E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5915880" cy="274674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FFFFF"/>
                  </a:solidFill>
                  <a:latin typeface="Arimo"/>
                </a:rPr>
                <a:t>  </a:t>
              </a: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-987761" y="1373900"/>
            <a:ext cx="10557867" cy="74011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879"/>
              </a:lnSpc>
            </a:pPr>
            <a:r>
              <a:rPr lang="en-US" sz="52665">
                <a:solidFill>
                  <a:srgbClr val="FFFFFF"/>
                </a:solidFill>
                <a:latin typeface="Cormorant Garamond Medium"/>
              </a:rPr>
              <a:t>P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396315" y="4728187"/>
            <a:ext cx="7709905" cy="617643"/>
            <a:chOff x="0" y="0"/>
            <a:chExt cx="2373679" cy="19015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373679" cy="190156"/>
            </a:xfrm>
            <a:custGeom>
              <a:avLst/>
              <a:gdLst/>
              <a:ahLst/>
              <a:cxnLst/>
              <a:rect r="r" b="b" t="t" l="l"/>
              <a:pathLst>
                <a:path h="190156" w="2373679">
                  <a:moveTo>
                    <a:pt x="0" y="0"/>
                  </a:moveTo>
                  <a:lnTo>
                    <a:pt x="2373679" y="0"/>
                  </a:lnTo>
                  <a:lnTo>
                    <a:pt x="2373679" y="190156"/>
                  </a:lnTo>
                  <a:lnTo>
                    <a:pt x="0" y="190156"/>
                  </a:lnTo>
                  <a:close/>
                </a:path>
              </a:pathLst>
            </a:custGeom>
            <a:solidFill>
              <a:srgbClr val="1A468E"/>
            </a:solid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4291173" y="5396170"/>
            <a:ext cx="2691570" cy="3046972"/>
          </a:xfrm>
          <a:custGeom>
            <a:avLst/>
            <a:gdLst/>
            <a:ahLst/>
            <a:cxnLst/>
            <a:rect r="r" b="b" t="t" l="l"/>
            <a:pathLst>
              <a:path h="3046972" w="2691570">
                <a:moveTo>
                  <a:pt x="0" y="0"/>
                </a:moveTo>
                <a:lnTo>
                  <a:pt x="2691570" y="0"/>
                </a:lnTo>
                <a:lnTo>
                  <a:pt x="2691570" y="3046972"/>
                </a:lnTo>
                <a:lnTo>
                  <a:pt x="0" y="30469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1512" t="-82686" r="-40244" b="-5688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5954087" y="8848989"/>
            <a:ext cx="2196517" cy="1050803"/>
          </a:xfrm>
          <a:custGeom>
            <a:avLst/>
            <a:gdLst/>
            <a:ahLst/>
            <a:cxnLst/>
            <a:rect r="r" b="b" t="t" l="l"/>
            <a:pathLst>
              <a:path h="1050803" w="2196517">
                <a:moveTo>
                  <a:pt x="0" y="0"/>
                </a:moveTo>
                <a:lnTo>
                  <a:pt x="2196517" y="0"/>
                </a:lnTo>
                <a:lnTo>
                  <a:pt x="2196517" y="1050803"/>
                </a:lnTo>
                <a:lnTo>
                  <a:pt x="0" y="105080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3791624" y="262828"/>
            <a:ext cx="4324926" cy="765872"/>
          </a:xfrm>
          <a:custGeom>
            <a:avLst/>
            <a:gdLst/>
            <a:ahLst/>
            <a:cxnLst/>
            <a:rect r="r" b="b" t="t" l="l"/>
            <a:pathLst>
              <a:path h="765872" w="4324926">
                <a:moveTo>
                  <a:pt x="0" y="0"/>
                </a:moveTo>
                <a:lnTo>
                  <a:pt x="4324926" y="0"/>
                </a:lnTo>
                <a:lnTo>
                  <a:pt x="4324926" y="765872"/>
                </a:lnTo>
                <a:lnTo>
                  <a:pt x="0" y="76587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2273086" y="4817316"/>
            <a:ext cx="4299087" cy="5300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04"/>
              </a:lnSpc>
            </a:pPr>
            <a:r>
              <a:rPr lang="en-US" sz="3836">
                <a:solidFill>
                  <a:srgbClr val="FFFFFF"/>
                </a:solidFill>
                <a:latin typeface="Cormorant Garamond Bold"/>
              </a:rPr>
              <a:t>H O E N I X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572174" y="8347892"/>
            <a:ext cx="6388218" cy="17255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12"/>
              </a:lnSpc>
            </a:pPr>
            <a:r>
              <a:rPr lang="en-US" sz="4937">
                <a:solidFill>
                  <a:srgbClr val="1A468E"/>
                </a:solidFill>
                <a:latin typeface="Abril Fatface"/>
              </a:rPr>
              <a:t>API - 4º SEMESTRE</a:t>
            </a:r>
          </a:p>
          <a:p>
            <a:pPr algn="ctr">
              <a:lnSpc>
                <a:spcPts val="6912"/>
              </a:lnSpc>
            </a:pPr>
            <a:r>
              <a:rPr lang="en-US" sz="4937">
                <a:solidFill>
                  <a:srgbClr val="1A468E"/>
                </a:solidFill>
                <a:latin typeface="Abril Fatface"/>
              </a:rPr>
              <a:t>2 SPRINT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5813640" y="2163497"/>
            <a:ext cx="912894" cy="912891"/>
            <a:chOff x="0" y="0"/>
            <a:chExt cx="6350000" cy="634997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5813640" y="4774920"/>
            <a:ext cx="912894" cy="912891"/>
            <a:chOff x="0" y="0"/>
            <a:chExt cx="6350000" cy="634997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0" t="-16666" r="0" b="-16666"/>
              </a:stretch>
            </a:blip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5813640" y="6068810"/>
            <a:ext cx="912894" cy="912891"/>
            <a:chOff x="0" y="0"/>
            <a:chExt cx="6350000" cy="634997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-13727957" y="-6025714"/>
            <a:ext cx="18171815" cy="18802143"/>
            <a:chOff x="0" y="0"/>
            <a:chExt cx="7456289" cy="771492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7456289" cy="7714926"/>
            </a:xfrm>
            <a:custGeom>
              <a:avLst/>
              <a:gdLst/>
              <a:ahLst/>
              <a:cxnLst/>
              <a:rect r="r" b="b" t="t" l="l"/>
              <a:pathLst>
                <a:path h="7714926" w="7456289">
                  <a:moveTo>
                    <a:pt x="0" y="0"/>
                  </a:moveTo>
                  <a:lnTo>
                    <a:pt x="7456289" y="0"/>
                  </a:lnTo>
                  <a:lnTo>
                    <a:pt x="7456289" y="7714926"/>
                  </a:lnTo>
                  <a:lnTo>
                    <a:pt x="0" y="7714926"/>
                  </a:lnTo>
                  <a:close/>
                </a:path>
              </a:pathLst>
            </a:custGeom>
            <a:solidFill>
              <a:srgbClr val="1A468E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7456289" cy="77625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-1793736" y="-65214"/>
            <a:ext cx="7013894" cy="35652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357"/>
              </a:lnSpc>
            </a:pPr>
            <a:r>
              <a:rPr lang="en-US" sz="25331">
                <a:solidFill>
                  <a:srgbClr val="FFFFFF"/>
                </a:solidFill>
                <a:latin typeface="Cormorant Garamond Medium"/>
              </a:rPr>
              <a:t>P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-2266798" y="1569757"/>
            <a:ext cx="6710655" cy="450931"/>
            <a:chOff x="0" y="0"/>
            <a:chExt cx="2373679" cy="15950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373679" cy="159502"/>
            </a:xfrm>
            <a:custGeom>
              <a:avLst/>
              <a:gdLst/>
              <a:ahLst/>
              <a:cxnLst/>
              <a:rect r="r" b="b" t="t" l="l"/>
              <a:pathLst>
                <a:path h="159502" w="2373679">
                  <a:moveTo>
                    <a:pt x="0" y="0"/>
                  </a:moveTo>
                  <a:lnTo>
                    <a:pt x="2373679" y="0"/>
                  </a:lnTo>
                  <a:lnTo>
                    <a:pt x="2373679" y="159502"/>
                  </a:lnTo>
                  <a:lnTo>
                    <a:pt x="0" y="159502"/>
                  </a:lnTo>
                  <a:close/>
                </a:path>
              </a:pathLst>
            </a:custGeom>
            <a:solidFill>
              <a:srgbClr val="1A468E"/>
            </a:solidFill>
          </p:spPr>
        </p:sp>
      </p:grpSp>
      <p:sp>
        <p:nvSpPr>
          <p:cNvPr name="Freeform 14" id="14"/>
          <p:cNvSpPr/>
          <p:nvPr/>
        </p:nvSpPr>
        <p:spPr>
          <a:xfrm flipH="false" flipV="false" rot="0">
            <a:off x="1873217" y="2070030"/>
            <a:ext cx="829918" cy="939502"/>
          </a:xfrm>
          <a:custGeom>
            <a:avLst/>
            <a:gdLst/>
            <a:ahLst/>
            <a:cxnLst/>
            <a:rect r="r" b="b" t="t" l="l"/>
            <a:pathLst>
              <a:path h="939502" w="829918">
                <a:moveTo>
                  <a:pt x="0" y="0"/>
                </a:moveTo>
                <a:lnTo>
                  <a:pt x="829918" y="0"/>
                </a:lnTo>
                <a:lnTo>
                  <a:pt x="829918" y="939503"/>
                </a:lnTo>
                <a:lnTo>
                  <a:pt x="0" y="93950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51512" t="-82686" r="-40244" b="-5688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3520020" y="215088"/>
            <a:ext cx="4502127" cy="3160269"/>
          </a:xfrm>
          <a:custGeom>
            <a:avLst/>
            <a:gdLst/>
            <a:ahLst/>
            <a:cxnLst/>
            <a:rect r="r" b="b" t="t" l="l"/>
            <a:pathLst>
              <a:path h="3160269" w="4502127">
                <a:moveTo>
                  <a:pt x="0" y="0"/>
                </a:moveTo>
                <a:lnTo>
                  <a:pt x="4502127" y="0"/>
                </a:lnTo>
                <a:lnTo>
                  <a:pt x="4502127" y="3160270"/>
                </a:lnTo>
                <a:lnTo>
                  <a:pt x="0" y="316027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06392" t="-124615" r="-50311" b="-61085"/>
            </a:stretch>
          </a:blipFill>
        </p:spPr>
      </p:sp>
      <p:grpSp>
        <p:nvGrpSpPr>
          <p:cNvPr name="Group 16" id="16"/>
          <p:cNvGrpSpPr>
            <a:grpSpLocks noChangeAspect="true"/>
          </p:cNvGrpSpPr>
          <p:nvPr/>
        </p:nvGrpSpPr>
        <p:grpSpPr>
          <a:xfrm rot="0">
            <a:off x="5813640" y="7362701"/>
            <a:ext cx="912894" cy="912891"/>
            <a:chOff x="0" y="0"/>
            <a:chExt cx="6350000" cy="6349975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7"/>
              <a:stretch>
                <a:fillRect l="-335" t="0" r="-335" b="0"/>
              </a:stretch>
            </a:blipFill>
          </p:spPr>
        </p:sp>
      </p:grpSp>
      <p:grpSp>
        <p:nvGrpSpPr>
          <p:cNvPr name="Group 18" id="18"/>
          <p:cNvGrpSpPr>
            <a:grpSpLocks noChangeAspect="true"/>
          </p:cNvGrpSpPr>
          <p:nvPr/>
        </p:nvGrpSpPr>
        <p:grpSpPr>
          <a:xfrm rot="0">
            <a:off x="5813640" y="3481029"/>
            <a:ext cx="912894" cy="912891"/>
            <a:chOff x="0" y="0"/>
            <a:chExt cx="6350000" cy="6349975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8"/>
              <a:stretch>
                <a:fillRect l="0" t="-13484" r="0" b="-13484"/>
              </a:stretch>
            </a:blipFill>
          </p:spPr>
        </p:sp>
      </p:grpSp>
      <p:grpSp>
        <p:nvGrpSpPr>
          <p:cNvPr name="Group 20" id="20"/>
          <p:cNvGrpSpPr>
            <a:grpSpLocks noChangeAspect="true"/>
          </p:cNvGrpSpPr>
          <p:nvPr/>
        </p:nvGrpSpPr>
        <p:grpSpPr>
          <a:xfrm rot="0">
            <a:off x="5813640" y="8656592"/>
            <a:ext cx="912894" cy="912891"/>
            <a:chOff x="0" y="0"/>
            <a:chExt cx="6350000" cy="6349975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9"/>
              <a:stretch>
                <a:fillRect l="0" t="-12515" r="0" b="-12515"/>
              </a:stretch>
            </a:blipFill>
          </p:spPr>
        </p:sp>
      </p:grpSp>
      <p:sp>
        <p:nvSpPr>
          <p:cNvPr name="TextBox 22" id="22"/>
          <p:cNvSpPr txBox="true"/>
          <p:nvPr/>
        </p:nvSpPr>
        <p:spPr>
          <a:xfrm rot="0">
            <a:off x="-977764" y="1581806"/>
            <a:ext cx="6531881" cy="4649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87"/>
              </a:lnSpc>
            </a:pPr>
            <a:r>
              <a:rPr lang="en-US" sz="3353">
                <a:solidFill>
                  <a:srgbClr val="FFFFFF"/>
                </a:solidFill>
                <a:latin typeface="Cormorant Garamond Bold"/>
              </a:rPr>
              <a:t>H O E N I X</a:t>
            </a:r>
          </a:p>
        </p:txBody>
      </p:sp>
      <p:grpSp>
        <p:nvGrpSpPr>
          <p:cNvPr name="Group 23" id="23"/>
          <p:cNvGrpSpPr/>
          <p:nvPr/>
        </p:nvGrpSpPr>
        <p:grpSpPr>
          <a:xfrm rot="0">
            <a:off x="6916697" y="6068810"/>
            <a:ext cx="3488649" cy="650882"/>
            <a:chOff x="0" y="0"/>
            <a:chExt cx="4651532" cy="867843"/>
          </a:xfrm>
        </p:grpSpPr>
        <p:sp>
          <p:nvSpPr>
            <p:cNvPr name="TextBox 24" id="24"/>
            <p:cNvSpPr txBox="true"/>
            <p:nvPr/>
          </p:nvSpPr>
          <p:spPr>
            <a:xfrm rot="0">
              <a:off x="0" y="-9525"/>
              <a:ext cx="4651532" cy="4178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2411"/>
                </a:lnSpc>
                <a:spcBef>
                  <a:spcPct val="0"/>
                </a:spcBef>
              </a:pPr>
              <a:r>
                <a:rPr lang="en-US" sz="2009">
                  <a:solidFill>
                    <a:srgbClr val="2A2E3A"/>
                  </a:solidFill>
                  <a:latin typeface="Helios Bold"/>
                </a:rPr>
                <a:t>Fernanda Medeiros</a:t>
              </a:r>
            </a:p>
          </p:txBody>
        </p:sp>
        <p:sp>
          <p:nvSpPr>
            <p:cNvPr name="TextBox 25" id="25"/>
            <p:cNvSpPr txBox="true"/>
            <p:nvPr/>
          </p:nvSpPr>
          <p:spPr>
            <a:xfrm rot="0">
              <a:off x="0" y="528959"/>
              <a:ext cx="4651532" cy="33888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250"/>
                </a:lnSpc>
              </a:pPr>
              <a:r>
                <a:rPr lang="en-US" sz="1607">
                  <a:solidFill>
                    <a:srgbClr val="2A2E3A"/>
                  </a:solidFill>
                  <a:latin typeface="TT Hoves"/>
                </a:rPr>
                <a:t>Scrum Team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6916697" y="2444847"/>
            <a:ext cx="3488649" cy="650882"/>
            <a:chOff x="0" y="0"/>
            <a:chExt cx="4651532" cy="867843"/>
          </a:xfrm>
        </p:grpSpPr>
        <p:sp>
          <p:nvSpPr>
            <p:cNvPr name="TextBox 27" id="27"/>
            <p:cNvSpPr txBox="true"/>
            <p:nvPr/>
          </p:nvSpPr>
          <p:spPr>
            <a:xfrm rot="0">
              <a:off x="0" y="-9525"/>
              <a:ext cx="4651532" cy="4178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2411"/>
                </a:lnSpc>
                <a:spcBef>
                  <a:spcPct val="0"/>
                </a:spcBef>
              </a:pPr>
              <a:r>
                <a:rPr lang="en-US" sz="2009">
                  <a:solidFill>
                    <a:srgbClr val="2A2E3A"/>
                  </a:solidFill>
                  <a:latin typeface="Helios Bold"/>
                </a:rPr>
                <a:t>Bianca Faria</a:t>
              </a:r>
            </a:p>
          </p:txBody>
        </p:sp>
        <p:sp>
          <p:nvSpPr>
            <p:cNvPr name="TextBox 28" id="28"/>
            <p:cNvSpPr txBox="true"/>
            <p:nvPr/>
          </p:nvSpPr>
          <p:spPr>
            <a:xfrm rot="0">
              <a:off x="0" y="528959"/>
              <a:ext cx="4651532" cy="33888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250"/>
                </a:lnSpc>
              </a:pPr>
              <a:r>
                <a:rPr lang="en-US" sz="1607">
                  <a:solidFill>
                    <a:srgbClr val="2A2E3A"/>
                  </a:solidFill>
                  <a:latin typeface="TT Hoves"/>
                </a:rPr>
                <a:t>Scrum Master</a:t>
              </a: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6916697" y="4905924"/>
            <a:ext cx="3488649" cy="650882"/>
            <a:chOff x="0" y="0"/>
            <a:chExt cx="4651532" cy="867843"/>
          </a:xfrm>
        </p:grpSpPr>
        <p:sp>
          <p:nvSpPr>
            <p:cNvPr name="TextBox 30" id="30"/>
            <p:cNvSpPr txBox="true"/>
            <p:nvPr/>
          </p:nvSpPr>
          <p:spPr>
            <a:xfrm rot="0">
              <a:off x="0" y="-9525"/>
              <a:ext cx="4651532" cy="4178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2411"/>
                </a:lnSpc>
                <a:spcBef>
                  <a:spcPct val="0"/>
                </a:spcBef>
              </a:pPr>
              <a:r>
                <a:rPr lang="en-US" sz="2009">
                  <a:solidFill>
                    <a:srgbClr val="2A2E3A"/>
                  </a:solidFill>
                  <a:latin typeface="Helios Bold"/>
                </a:rPr>
                <a:t>Cristovão Ferreira</a:t>
              </a:r>
            </a:p>
          </p:txBody>
        </p:sp>
        <p:sp>
          <p:nvSpPr>
            <p:cNvPr name="TextBox 31" id="31"/>
            <p:cNvSpPr txBox="true"/>
            <p:nvPr/>
          </p:nvSpPr>
          <p:spPr>
            <a:xfrm rot="0">
              <a:off x="0" y="528959"/>
              <a:ext cx="4651532" cy="33888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250"/>
                </a:lnSpc>
              </a:pPr>
              <a:r>
                <a:rPr lang="en-US" sz="1607">
                  <a:solidFill>
                    <a:srgbClr val="2A2E3A"/>
                  </a:solidFill>
                  <a:latin typeface="TT Hoves"/>
                </a:rPr>
                <a:t>Scrum Team</a:t>
              </a:r>
            </a:p>
          </p:txBody>
        </p:sp>
      </p:grpSp>
      <p:sp>
        <p:nvSpPr>
          <p:cNvPr name="TextBox 32" id="32"/>
          <p:cNvSpPr txBox="true"/>
          <p:nvPr/>
        </p:nvSpPr>
        <p:spPr>
          <a:xfrm rot="0">
            <a:off x="5813640" y="443244"/>
            <a:ext cx="4591705" cy="1111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100"/>
              </a:lnSpc>
            </a:pPr>
            <a:r>
              <a:rPr lang="en-US" sz="6500">
                <a:solidFill>
                  <a:srgbClr val="2A2E3A"/>
                </a:solidFill>
                <a:latin typeface="Noto Serif Bold"/>
              </a:rPr>
              <a:t>Nosso time</a:t>
            </a:r>
          </a:p>
        </p:txBody>
      </p:sp>
      <p:grpSp>
        <p:nvGrpSpPr>
          <p:cNvPr name="Group 33" id="33"/>
          <p:cNvGrpSpPr/>
          <p:nvPr/>
        </p:nvGrpSpPr>
        <p:grpSpPr>
          <a:xfrm rot="0">
            <a:off x="6916697" y="7363413"/>
            <a:ext cx="3488649" cy="649458"/>
            <a:chOff x="0" y="0"/>
            <a:chExt cx="4651532" cy="865945"/>
          </a:xfrm>
        </p:grpSpPr>
        <p:sp>
          <p:nvSpPr>
            <p:cNvPr name="TextBox 34" id="34"/>
            <p:cNvSpPr txBox="true"/>
            <p:nvPr/>
          </p:nvSpPr>
          <p:spPr>
            <a:xfrm rot="0">
              <a:off x="0" y="-9525"/>
              <a:ext cx="4651532" cy="4159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2411"/>
                </a:lnSpc>
                <a:spcBef>
                  <a:spcPct val="0"/>
                </a:spcBef>
              </a:pPr>
              <a:r>
                <a:rPr lang="en-US" sz="2009">
                  <a:solidFill>
                    <a:srgbClr val="2A2E3A"/>
                  </a:solidFill>
                  <a:latin typeface="Helios Bold"/>
                </a:rPr>
                <a:t>Luiz Gustavo</a:t>
              </a:r>
            </a:p>
          </p:txBody>
        </p:sp>
        <p:sp>
          <p:nvSpPr>
            <p:cNvPr name="TextBox 35" id="35"/>
            <p:cNvSpPr txBox="true"/>
            <p:nvPr/>
          </p:nvSpPr>
          <p:spPr>
            <a:xfrm rot="0">
              <a:off x="0" y="527061"/>
              <a:ext cx="4651532" cy="33888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250"/>
                </a:lnSpc>
              </a:pPr>
              <a:r>
                <a:rPr lang="en-US" sz="1607">
                  <a:solidFill>
                    <a:srgbClr val="2A2E3A"/>
                  </a:solidFill>
                  <a:latin typeface="TT Hoves"/>
                </a:rPr>
                <a:t>Scrum Team</a:t>
              </a: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6916697" y="3481029"/>
            <a:ext cx="3488649" cy="650882"/>
            <a:chOff x="0" y="0"/>
            <a:chExt cx="4651532" cy="867843"/>
          </a:xfrm>
        </p:grpSpPr>
        <p:sp>
          <p:nvSpPr>
            <p:cNvPr name="TextBox 37" id="37"/>
            <p:cNvSpPr txBox="true"/>
            <p:nvPr/>
          </p:nvSpPr>
          <p:spPr>
            <a:xfrm rot="0">
              <a:off x="0" y="-9525"/>
              <a:ext cx="4651532" cy="4178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2411"/>
                </a:lnSpc>
                <a:spcBef>
                  <a:spcPct val="0"/>
                </a:spcBef>
              </a:pPr>
              <a:r>
                <a:rPr lang="en-US" sz="2009">
                  <a:solidFill>
                    <a:srgbClr val="2A2E3A"/>
                  </a:solidFill>
                  <a:latin typeface="Helios Bold"/>
                </a:rPr>
                <a:t>Ricardo Siqueira</a:t>
              </a:r>
            </a:p>
          </p:txBody>
        </p:sp>
        <p:sp>
          <p:nvSpPr>
            <p:cNvPr name="TextBox 38" id="38"/>
            <p:cNvSpPr txBox="true"/>
            <p:nvPr/>
          </p:nvSpPr>
          <p:spPr>
            <a:xfrm rot="0">
              <a:off x="0" y="528959"/>
              <a:ext cx="4651532" cy="33888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250"/>
                </a:lnSpc>
              </a:pPr>
              <a:r>
                <a:rPr lang="en-US" sz="1607">
                  <a:solidFill>
                    <a:srgbClr val="2A2E3A"/>
                  </a:solidFill>
                  <a:latin typeface="TT Hoves"/>
                </a:rPr>
                <a:t>P.O.</a:t>
              </a:r>
            </a:p>
          </p:txBody>
        </p:sp>
      </p:grpSp>
      <p:grpSp>
        <p:nvGrpSpPr>
          <p:cNvPr name="Group 39" id="39"/>
          <p:cNvGrpSpPr/>
          <p:nvPr/>
        </p:nvGrpSpPr>
        <p:grpSpPr>
          <a:xfrm rot="0">
            <a:off x="6916697" y="8656592"/>
            <a:ext cx="3488649" cy="650882"/>
            <a:chOff x="0" y="0"/>
            <a:chExt cx="4651532" cy="867843"/>
          </a:xfrm>
        </p:grpSpPr>
        <p:sp>
          <p:nvSpPr>
            <p:cNvPr name="TextBox 40" id="40"/>
            <p:cNvSpPr txBox="true"/>
            <p:nvPr/>
          </p:nvSpPr>
          <p:spPr>
            <a:xfrm rot="0">
              <a:off x="0" y="-9525"/>
              <a:ext cx="4651532" cy="4178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2411"/>
                </a:lnSpc>
                <a:spcBef>
                  <a:spcPct val="0"/>
                </a:spcBef>
              </a:pPr>
              <a:r>
                <a:rPr lang="en-US" sz="2009">
                  <a:solidFill>
                    <a:srgbClr val="2A2E3A"/>
                  </a:solidFill>
                  <a:latin typeface="Helios Bold"/>
                </a:rPr>
                <a:t>Yasmin Nunes</a:t>
              </a:r>
            </a:p>
          </p:txBody>
        </p:sp>
        <p:sp>
          <p:nvSpPr>
            <p:cNvPr name="TextBox 41" id="41"/>
            <p:cNvSpPr txBox="true"/>
            <p:nvPr/>
          </p:nvSpPr>
          <p:spPr>
            <a:xfrm rot="0">
              <a:off x="0" y="528959"/>
              <a:ext cx="4651532" cy="33888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250"/>
                </a:lnSpc>
              </a:pPr>
              <a:r>
                <a:rPr lang="en-US" sz="1607">
                  <a:solidFill>
                    <a:srgbClr val="2A2E3A"/>
                  </a:solidFill>
                  <a:latin typeface="TT Hoves"/>
                </a:rPr>
                <a:t>Scrum Team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-3777921" y="1255878"/>
            <a:ext cx="7555842" cy="3482406"/>
            <a:chOff x="0" y="0"/>
            <a:chExt cx="406400" cy="18730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06400" cy="187305"/>
            </a:xfrm>
            <a:custGeom>
              <a:avLst/>
              <a:gdLst/>
              <a:ahLst/>
              <a:cxnLst/>
              <a:rect r="r" b="b" t="t" l="l"/>
              <a:pathLst>
                <a:path h="187305" w="406400">
                  <a:moveTo>
                    <a:pt x="203200" y="0"/>
                  </a:moveTo>
                  <a:lnTo>
                    <a:pt x="203200" y="0"/>
                  </a:lnTo>
                  <a:lnTo>
                    <a:pt x="406400" y="187305"/>
                  </a:lnTo>
                  <a:lnTo>
                    <a:pt x="0" y="18730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1A468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27000" y="-28575"/>
              <a:ext cx="152400" cy="2158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529936" y="-226002"/>
            <a:ext cx="19347873" cy="1543050"/>
            <a:chOff x="0" y="0"/>
            <a:chExt cx="5095736" cy="4064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095736" cy="406400"/>
            </a:xfrm>
            <a:custGeom>
              <a:avLst/>
              <a:gdLst/>
              <a:ahLst/>
              <a:cxnLst/>
              <a:rect r="r" b="b" t="t" l="l"/>
              <a:pathLst>
                <a:path h="406400" w="5095736">
                  <a:moveTo>
                    <a:pt x="4892536" y="0"/>
                  </a:moveTo>
                  <a:cubicBezTo>
                    <a:pt x="5004760" y="0"/>
                    <a:pt x="5095736" y="90976"/>
                    <a:pt x="5095736" y="203200"/>
                  </a:cubicBezTo>
                  <a:cubicBezTo>
                    <a:pt x="5095736" y="315424"/>
                    <a:pt x="5004760" y="406400"/>
                    <a:pt x="4892536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1A468E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5095736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6104206" y="2684090"/>
            <a:ext cx="7408379" cy="6518143"/>
            <a:chOff x="0" y="0"/>
            <a:chExt cx="1656026" cy="145702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656026" cy="1457028"/>
            </a:xfrm>
            <a:custGeom>
              <a:avLst/>
              <a:gdLst/>
              <a:ahLst/>
              <a:cxnLst/>
              <a:rect r="r" b="b" t="t" l="l"/>
              <a:pathLst>
                <a:path h="1457028" w="1656026">
                  <a:moveTo>
                    <a:pt x="0" y="0"/>
                  </a:moveTo>
                  <a:lnTo>
                    <a:pt x="1656026" y="0"/>
                  </a:lnTo>
                  <a:lnTo>
                    <a:pt x="1656026" y="1457028"/>
                  </a:lnTo>
                  <a:lnTo>
                    <a:pt x="0" y="1457028"/>
                  </a:lnTo>
                  <a:close/>
                </a:path>
              </a:pathLst>
            </a:custGeom>
            <a:solidFill>
              <a:srgbClr val="E4E4E4"/>
            </a:solidFill>
            <a:ln w="9525" cap="sq">
              <a:solidFill>
                <a:srgbClr val="2A2E3A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656026" cy="14951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3748827" y="4334203"/>
            <a:ext cx="481114" cy="604139"/>
          </a:xfrm>
          <a:custGeom>
            <a:avLst/>
            <a:gdLst/>
            <a:ahLst/>
            <a:cxnLst/>
            <a:rect r="r" b="b" t="t" l="l"/>
            <a:pathLst>
              <a:path h="604139" w="481114">
                <a:moveTo>
                  <a:pt x="0" y="0"/>
                </a:moveTo>
                <a:lnTo>
                  <a:pt x="481114" y="0"/>
                </a:lnTo>
                <a:lnTo>
                  <a:pt x="481114" y="604139"/>
                </a:lnTo>
                <a:lnTo>
                  <a:pt x="0" y="6041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8869872" y="3929520"/>
            <a:ext cx="1647299" cy="1647299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A468E"/>
            </a:solidFill>
            <a:ln cap="sq">
              <a:noFill/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100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9198133" y="4166690"/>
            <a:ext cx="990777" cy="1172960"/>
          </a:xfrm>
          <a:custGeom>
            <a:avLst/>
            <a:gdLst/>
            <a:ahLst/>
            <a:cxnLst/>
            <a:rect r="r" b="b" t="t" l="l"/>
            <a:pathLst>
              <a:path h="1172960" w="990777">
                <a:moveTo>
                  <a:pt x="0" y="0"/>
                </a:moveTo>
                <a:lnTo>
                  <a:pt x="990777" y="0"/>
                </a:lnTo>
                <a:lnTo>
                  <a:pt x="990777" y="1172960"/>
                </a:lnTo>
                <a:lnTo>
                  <a:pt x="0" y="11729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-529936" y="-260928"/>
            <a:ext cx="6429673" cy="1450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899"/>
              </a:lnSpc>
            </a:pPr>
            <a:r>
              <a:rPr lang="en-US" sz="8499">
                <a:solidFill>
                  <a:srgbClr val="FFFFFF"/>
                </a:solidFill>
                <a:latin typeface="Abril Fatface"/>
              </a:rPr>
              <a:t>Proposta 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30278" y="1132898"/>
            <a:ext cx="2239506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Noto Serif"/>
              </a:rPr>
              <a:t>De melhoria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7450764" y="5943162"/>
            <a:ext cx="4485515" cy="1222628"/>
            <a:chOff x="0" y="0"/>
            <a:chExt cx="5980686" cy="1630171"/>
          </a:xfrm>
        </p:grpSpPr>
        <p:sp>
          <p:nvSpPr>
            <p:cNvPr name="TextBox 19" id="19"/>
            <p:cNvSpPr txBox="true"/>
            <p:nvPr/>
          </p:nvSpPr>
          <p:spPr>
            <a:xfrm rot="0">
              <a:off x="0" y="-19050"/>
              <a:ext cx="5980686" cy="82707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807"/>
                </a:lnSpc>
                <a:spcBef>
                  <a:spcPct val="0"/>
                </a:spcBef>
              </a:pPr>
              <a:r>
                <a:rPr lang="en-US" sz="4005">
                  <a:solidFill>
                    <a:srgbClr val="2A2E3A"/>
                  </a:solidFill>
                  <a:latin typeface="Helios Bold"/>
                </a:rPr>
                <a:t>Proposta 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0" y="1019918"/>
              <a:ext cx="5980686" cy="6102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58"/>
                </a:lnSpc>
              </a:pPr>
              <a:r>
                <a:rPr lang="en-US" sz="2827">
                  <a:solidFill>
                    <a:srgbClr val="2A2E3A"/>
                  </a:solidFill>
                  <a:latin typeface="TT Hoves"/>
                </a:rPr>
                <a:t>Layout</a:t>
              </a:r>
            </a:p>
          </p:txBody>
        </p:sp>
      </p:grpSp>
      <p:sp>
        <p:nvSpPr>
          <p:cNvPr name="Freeform 21" id="21"/>
          <p:cNvSpPr/>
          <p:nvPr/>
        </p:nvSpPr>
        <p:spPr>
          <a:xfrm flipH="false" flipV="false" rot="0">
            <a:off x="16556226" y="8348201"/>
            <a:ext cx="1406147" cy="1820198"/>
          </a:xfrm>
          <a:custGeom>
            <a:avLst/>
            <a:gdLst/>
            <a:ahLst/>
            <a:cxnLst/>
            <a:rect r="r" b="b" t="t" l="l"/>
            <a:pathLst>
              <a:path h="1820198" w="1406147">
                <a:moveTo>
                  <a:pt x="0" y="0"/>
                </a:moveTo>
                <a:lnTo>
                  <a:pt x="1406148" y="0"/>
                </a:lnTo>
                <a:lnTo>
                  <a:pt x="1406148" y="1820198"/>
                </a:lnTo>
                <a:lnTo>
                  <a:pt x="0" y="182019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98385" t="-119881" r="-102816" b="-109201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251172" y="8348201"/>
            <a:ext cx="1555055" cy="1708064"/>
          </a:xfrm>
          <a:custGeom>
            <a:avLst/>
            <a:gdLst/>
            <a:ahLst/>
            <a:cxnLst/>
            <a:rect r="r" b="b" t="t" l="l"/>
            <a:pathLst>
              <a:path h="1708064" w="1555055">
                <a:moveTo>
                  <a:pt x="0" y="0"/>
                </a:moveTo>
                <a:lnTo>
                  <a:pt x="1555056" y="0"/>
                </a:lnTo>
                <a:lnTo>
                  <a:pt x="1555056" y="1708065"/>
                </a:lnTo>
                <a:lnTo>
                  <a:pt x="0" y="170806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497828" t="-172115" r="-173091" b="-122488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-3777921" y="1255878"/>
            <a:ext cx="7555842" cy="3482406"/>
            <a:chOff x="0" y="0"/>
            <a:chExt cx="406400" cy="18730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06400" cy="187305"/>
            </a:xfrm>
            <a:custGeom>
              <a:avLst/>
              <a:gdLst/>
              <a:ahLst/>
              <a:cxnLst/>
              <a:rect r="r" b="b" t="t" l="l"/>
              <a:pathLst>
                <a:path h="187305" w="406400">
                  <a:moveTo>
                    <a:pt x="203200" y="0"/>
                  </a:moveTo>
                  <a:lnTo>
                    <a:pt x="203200" y="0"/>
                  </a:lnTo>
                  <a:lnTo>
                    <a:pt x="406400" y="187305"/>
                  </a:lnTo>
                  <a:lnTo>
                    <a:pt x="0" y="18730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1A468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27000" y="-28575"/>
              <a:ext cx="152400" cy="2158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529936" y="-226002"/>
            <a:ext cx="19347873" cy="1543050"/>
            <a:chOff x="0" y="0"/>
            <a:chExt cx="5095736" cy="4064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095736" cy="406400"/>
            </a:xfrm>
            <a:custGeom>
              <a:avLst/>
              <a:gdLst/>
              <a:ahLst/>
              <a:cxnLst/>
              <a:rect r="r" b="b" t="t" l="l"/>
              <a:pathLst>
                <a:path h="406400" w="5095736">
                  <a:moveTo>
                    <a:pt x="4892536" y="0"/>
                  </a:moveTo>
                  <a:cubicBezTo>
                    <a:pt x="5004760" y="0"/>
                    <a:pt x="5095736" y="90976"/>
                    <a:pt x="5095736" y="203200"/>
                  </a:cubicBezTo>
                  <a:cubicBezTo>
                    <a:pt x="5095736" y="315424"/>
                    <a:pt x="5004760" y="406400"/>
                    <a:pt x="4892536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1A468E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5095736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-529936" y="-260928"/>
            <a:ext cx="6429673" cy="1450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899"/>
              </a:lnSpc>
            </a:pPr>
            <a:r>
              <a:rPr lang="en-US" sz="8499">
                <a:solidFill>
                  <a:srgbClr val="FFFFFF"/>
                </a:solidFill>
                <a:latin typeface="Abril Fatface"/>
              </a:rPr>
              <a:t>Proposta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51828" y="1132898"/>
            <a:ext cx="2196405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Noto Serif"/>
              </a:rPr>
              <a:t>de melhoria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116494" y="2469085"/>
            <a:ext cx="13439733" cy="88106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Trocchi"/>
              </a:rPr>
              <a:t>Layout </a:t>
            </a:r>
          </a:p>
          <a:p>
            <a:pPr marL="755641" indent="-377820" lvl="1">
              <a:lnSpc>
                <a:spcPts val="4899"/>
              </a:lnSpc>
              <a:buFont typeface="Arial"/>
              <a:buChar char="•"/>
            </a:pPr>
            <a:r>
              <a:rPr lang="en-US" sz="3499">
                <a:solidFill>
                  <a:srgbClr val="000000"/>
                </a:solidFill>
                <a:latin typeface="Trocchi"/>
              </a:rPr>
              <a:t>Layout Linear:  Maquinário lado a lado, favorecendo um sistema de produção em massa.</a:t>
            </a:r>
          </a:p>
          <a:p>
            <a:pPr marL="755641" indent="-377820" lvl="1">
              <a:lnSpc>
                <a:spcPts val="4899"/>
              </a:lnSpc>
              <a:buFont typeface="Arial"/>
              <a:buChar char="•"/>
            </a:pPr>
            <a:r>
              <a:rPr lang="en-US" sz="3499">
                <a:solidFill>
                  <a:srgbClr val="000000"/>
                </a:solidFill>
                <a:latin typeface="Trocchi"/>
              </a:rPr>
              <a:t>Layout celular, ou Layout em U: Processos divididos em setores de trabalho especificos, garantindo o fluxo do produto.</a:t>
            </a:r>
          </a:p>
          <a:p>
            <a:pPr marL="755641" indent="-377820" lvl="1">
              <a:lnSpc>
                <a:spcPts val="4899"/>
              </a:lnSpc>
              <a:buFont typeface="Arial"/>
              <a:buChar char="•"/>
            </a:pPr>
            <a:r>
              <a:rPr lang="en-US" sz="3499">
                <a:solidFill>
                  <a:srgbClr val="000000"/>
                </a:solidFill>
                <a:latin typeface="Trocchi"/>
              </a:rPr>
              <a:t>Alocar toda matéria prima junta</a:t>
            </a:r>
          </a:p>
          <a:p>
            <a:pPr marL="755641" indent="-377820" lvl="1">
              <a:lnSpc>
                <a:spcPts val="4899"/>
              </a:lnSpc>
              <a:buFont typeface="Arial"/>
              <a:buChar char="•"/>
            </a:pPr>
            <a:r>
              <a:rPr lang="en-US" sz="3499">
                <a:solidFill>
                  <a:srgbClr val="000000"/>
                </a:solidFill>
                <a:latin typeface="Trocchi"/>
              </a:rPr>
              <a:t>Alocar todos os produtos acabados mais próximo da expedição</a:t>
            </a:r>
          </a:p>
          <a:p>
            <a:pPr>
              <a:lnSpc>
                <a:spcPts val="5599"/>
              </a:lnSpc>
            </a:pPr>
          </a:p>
          <a:p>
            <a:pPr>
              <a:lnSpc>
                <a:spcPts val="4899"/>
              </a:lnSpc>
            </a:pPr>
          </a:p>
          <a:p>
            <a:pPr>
              <a:lnSpc>
                <a:spcPts val="4899"/>
              </a:lnSpc>
            </a:pPr>
          </a:p>
          <a:p>
            <a:pPr>
              <a:lnSpc>
                <a:spcPts val="4899"/>
              </a:lnSpc>
            </a:pPr>
          </a:p>
          <a:p>
            <a:pPr>
              <a:lnSpc>
                <a:spcPts val="4899"/>
              </a:lnSpc>
            </a:pP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6556226" y="8348201"/>
            <a:ext cx="1406147" cy="1820198"/>
          </a:xfrm>
          <a:custGeom>
            <a:avLst/>
            <a:gdLst/>
            <a:ahLst/>
            <a:cxnLst/>
            <a:rect r="r" b="b" t="t" l="l"/>
            <a:pathLst>
              <a:path h="1820198" w="1406147">
                <a:moveTo>
                  <a:pt x="0" y="0"/>
                </a:moveTo>
                <a:lnTo>
                  <a:pt x="1406148" y="0"/>
                </a:lnTo>
                <a:lnTo>
                  <a:pt x="1406148" y="1820198"/>
                </a:lnTo>
                <a:lnTo>
                  <a:pt x="0" y="18201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8385" t="-119881" r="-102816" b="-109201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251172" y="8348201"/>
            <a:ext cx="1555055" cy="1708064"/>
          </a:xfrm>
          <a:custGeom>
            <a:avLst/>
            <a:gdLst/>
            <a:ahLst/>
            <a:cxnLst/>
            <a:rect r="r" b="b" t="t" l="l"/>
            <a:pathLst>
              <a:path h="1708064" w="1555055">
                <a:moveTo>
                  <a:pt x="0" y="0"/>
                </a:moveTo>
                <a:lnTo>
                  <a:pt x="1555056" y="0"/>
                </a:lnTo>
                <a:lnTo>
                  <a:pt x="1555056" y="1708065"/>
                </a:lnTo>
                <a:lnTo>
                  <a:pt x="0" y="170806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97828" t="-172115" r="-173091" b="-122488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-3777921" y="1255878"/>
            <a:ext cx="7555842" cy="3482406"/>
            <a:chOff x="0" y="0"/>
            <a:chExt cx="406400" cy="18730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06400" cy="187305"/>
            </a:xfrm>
            <a:custGeom>
              <a:avLst/>
              <a:gdLst/>
              <a:ahLst/>
              <a:cxnLst/>
              <a:rect r="r" b="b" t="t" l="l"/>
              <a:pathLst>
                <a:path h="187305" w="406400">
                  <a:moveTo>
                    <a:pt x="203200" y="0"/>
                  </a:moveTo>
                  <a:lnTo>
                    <a:pt x="203200" y="0"/>
                  </a:lnTo>
                  <a:lnTo>
                    <a:pt x="406400" y="187305"/>
                  </a:lnTo>
                  <a:lnTo>
                    <a:pt x="0" y="18730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1A468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27000" y="-28575"/>
              <a:ext cx="152400" cy="2158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529936" y="-226002"/>
            <a:ext cx="19347873" cy="1543050"/>
            <a:chOff x="0" y="0"/>
            <a:chExt cx="5095736" cy="4064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095736" cy="406400"/>
            </a:xfrm>
            <a:custGeom>
              <a:avLst/>
              <a:gdLst/>
              <a:ahLst/>
              <a:cxnLst/>
              <a:rect r="r" b="b" t="t" l="l"/>
              <a:pathLst>
                <a:path h="406400" w="5095736">
                  <a:moveTo>
                    <a:pt x="4892536" y="0"/>
                  </a:moveTo>
                  <a:cubicBezTo>
                    <a:pt x="5004760" y="0"/>
                    <a:pt x="5095736" y="90976"/>
                    <a:pt x="5095736" y="203200"/>
                  </a:cubicBezTo>
                  <a:cubicBezTo>
                    <a:pt x="5095736" y="315424"/>
                    <a:pt x="5004760" y="406400"/>
                    <a:pt x="4892536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1A468E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5095736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2205647" y="2997080"/>
            <a:ext cx="15332621" cy="5568539"/>
          </a:xfrm>
          <a:custGeom>
            <a:avLst/>
            <a:gdLst/>
            <a:ahLst/>
            <a:cxnLst/>
            <a:rect r="r" b="b" t="t" l="l"/>
            <a:pathLst>
              <a:path h="5568539" w="15332621">
                <a:moveTo>
                  <a:pt x="0" y="0"/>
                </a:moveTo>
                <a:lnTo>
                  <a:pt x="15332621" y="0"/>
                </a:lnTo>
                <a:lnTo>
                  <a:pt x="15332621" y="5568540"/>
                </a:lnTo>
                <a:lnTo>
                  <a:pt x="0" y="55685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0501" t="-63204" r="-3901" b="-44858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-1009189" y="-260928"/>
            <a:ext cx="6429673" cy="1450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899"/>
              </a:lnSpc>
            </a:pPr>
            <a:r>
              <a:rPr lang="en-US" sz="8499">
                <a:solidFill>
                  <a:srgbClr val="FFFFFF"/>
                </a:solidFill>
                <a:latin typeface="Abril Fatface"/>
              </a:rPr>
              <a:t>Layout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40023" y="1132898"/>
            <a:ext cx="977354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Noto Serif"/>
              </a:rPr>
              <a:t>Atual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6556226" y="8348201"/>
            <a:ext cx="1406147" cy="1820198"/>
          </a:xfrm>
          <a:custGeom>
            <a:avLst/>
            <a:gdLst/>
            <a:ahLst/>
            <a:cxnLst/>
            <a:rect r="r" b="b" t="t" l="l"/>
            <a:pathLst>
              <a:path h="1820198" w="1406147">
                <a:moveTo>
                  <a:pt x="0" y="0"/>
                </a:moveTo>
                <a:lnTo>
                  <a:pt x="1406148" y="0"/>
                </a:lnTo>
                <a:lnTo>
                  <a:pt x="1406148" y="1820198"/>
                </a:lnTo>
                <a:lnTo>
                  <a:pt x="0" y="18201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98385" t="-119881" r="-102816" b="-109201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251172" y="8348201"/>
            <a:ext cx="1555055" cy="1708064"/>
          </a:xfrm>
          <a:custGeom>
            <a:avLst/>
            <a:gdLst/>
            <a:ahLst/>
            <a:cxnLst/>
            <a:rect r="r" b="b" t="t" l="l"/>
            <a:pathLst>
              <a:path h="1708064" w="1555055">
                <a:moveTo>
                  <a:pt x="0" y="0"/>
                </a:moveTo>
                <a:lnTo>
                  <a:pt x="1555056" y="0"/>
                </a:lnTo>
                <a:lnTo>
                  <a:pt x="1555056" y="1708065"/>
                </a:lnTo>
                <a:lnTo>
                  <a:pt x="0" y="170806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97828" t="-172115" r="-173091" b="-122488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29936" y="-226002"/>
            <a:ext cx="19347873" cy="1543050"/>
            <a:chOff x="0" y="0"/>
            <a:chExt cx="5095736" cy="406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095736" cy="406400"/>
            </a:xfrm>
            <a:custGeom>
              <a:avLst/>
              <a:gdLst/>
              <a:ahLst/>
              <a:cxnLst/>
              <a:rect r="r" b="b" t="t" l="l"/>
              <a:pathLst>
                <a:path h="406400" w="5095736">
                  <a:moveTo>
                    <a:pt x="4892536" y="0"/>
                  </a:moveTo>
                  <a:cubicBezTo>
                    <a:pt x="5004760" y="0"/>
                    <a:pt x="5095736" y="90976"/>
                    <a:pt x="5095736" y="203200"/>
                  </a:cubicBezTo>
                  <a:cubicBezTo>
                    <a:pt x="5095736" y="315424"/>
                    <a:pt x="5004760" y="406400"/>
                    <a:pt x="4892536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1A468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5095736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321501" y="2732168"/>
            <a:ext cx="16407845" cy="5973579"/>
          </a:xfrm>
          <a:custGeom>
            <a:avLst/>
            <a:gdLst/>
            <a:ahLst/>
            <a:cxnLst/>
            <a:rect r="r" b="b" t="t" l="l"/>
            <a:pathLst>
              <a:path h="5973579" w="16407845">
                <a:moveTo>
                  <a:pt x="0" y="0"/>
                </a:moveTo>
                <a:lnTo>
                  <a:pt x="16407846" y="0"/>
                </a:lnTo>
                <a:lnTo>
                  <a:pt x="16407846" y="5973579"/>
                </a:lnTo>
                <a:lnTo>
                  <a:pt x="0" y="59735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-10800000">
            <a:off x="-3777921" y="1255878"/>
            <a:ext cx="7555842" cy="3482406"/>
            <a:chOff x="0" y="0"/>
            <a:chExt cx="406400" cy="18730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06400" cy="187305"/>
            </a:xfrm>
            <a:custGeom>
              <a:avLst/>
              <a:gdLst/>
              <a:ahLst/>
              <a:cxnLst/>
              <a:rect r="r" b="b" t="t" l="l"/>
              <a:pathLst>
                <a:path h="187305" w="406400">
                  <a:moveTo>
                    <a:pt x="203200" y="0"/>
                  </a:moveTo>
                  <a:lnTo>
                    <a:pt x="203200" y="0"/>
                  </a:lnTo>
                  <a:lnTo>
                    <a:pt x="406400" y="187305"/>
                  </a:lnTo>
                  <a:lnTo>
                    <a:pt x="0" y="18730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1A468E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27000" y="-28575"/>
              <a:ext cx="152400" cy="2158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6556226" y="8348201"/>
            <a:ext cx="1406147" cy="1820198"/>
          </a:xfrm>
          <a:custGeom>
            <a:avLst/>
            <a:gdLst/>
            <a:ahLst/>
            <a:cxnLst/>
            <a:rect r="r" b="b" t="t" l="l"/>
            <a:pathLst>
              <a:path h="1820198" w="1406147">
                <a:moveTo>
                  <a:pt x="0" y="0"/>
                </a:moveTo>
                <a:lnTo>
                  <a:pt x="1406148" y="0"/>
                </a:lnTo>
                <a:lnTo>
                  <a:pt x="1406148" y="1820198"/>
                </a:lnTo>
                <a:lnTo>
                  <a:pt x="0" y="18201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98385" t="-119881" r="-102816" b="-109201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51172" y="8348201"/>
            <a:ext cx="1555055" cy="1708064"/>
          </a:xfrm>
          <a:custGeom>
            <a:avLst/>
            <a:gdLst/>
            <a:ahLst/>
            <a:cxnLst/>
            <a:rect r="r" b="b" t="t" l="l"/>
            <a:pathLst>
              <a:path h="1708064" w="1555055">
                <a:moveTo>
                  <a:pt x="0" y="0"/>
                </a:moveTo>
                <a:lnTo>
                  <a:pt x="1555056" y="0"/>
                </a:lnTo>
                <a:lnTo>
                  <a:pt x="1555056" y="1708065"/>
                </a:lnTo>
                <a:lnTo>
                  <a:pt x="0" y="170806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97828" t="-172115" r="-173091" b="-122488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-1009189" y="-260928"/>
            <a:ext cx="6429673" cy="1450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899"/>
              </a:lnSpc>
            </a:pPr>
            <a:r>
              <a:rPr lang="en-US" sz="8499">
                <a:solidFill>
                  <a:srgbClr val="FFFFFF"/>
                </a:solidFill>
                <a:latin typeface="Abril Fatface"/>
              </a:rPr>
              <a:t>Layout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43967" y="1132898"/>
            <a:ext cx="969466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Noto Serif"/>
              </a:rPr>
              <a:t>Em U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-3777921" y="1255878"/>
            <a:ext cx="7555842" cy="3482406"/>
            <a:chOff x="0" y="0"/>
            <a:chExt cx="406400" cy="18730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06400" cy="187305"/>
            </a:xfrm>
            <a:custGeom>
              <a:avLst/>
              <a:gdLst/>
              <a:ahLst/>
              <a:cxnLst/>
              <a:rect r="r" b="b" t="t" l="l"/>
              <a:pathLst>
                <a:path h="187305" w="406400">
                  <a:moveTo>
                    <a:pt x="203200" y="0"/>
                  </a:moveTo>
                  <a:lnTo>
                    <a:pt x="203200" y="0"/>
                  </a:lnTo>
                  <a:lnTo>
                    <a:pt x="406400" y="187305"/>
                  </a:lnTo>
                  <a:lnTo>
                    <a:pt x="0" y="18730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1A468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27000" y="-28575"/>
              <a:ext cx="152400" cy="2158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529936" y="-226002"/>
            <a:ext cx="19347873" cy="1543050"/>
            <a:chOff x="0" y="0"/>
            <a:chExt cx="5095736" cy="4064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095736" cy="406400"/>
            </a:xfrm>
            <a:custGeom>
              <a:avLst/>
              <a:gdLst/>
              <a:ahLst/>
              <a:cxnLst/>
              <a:rect r="r" b="b" t="t" l="l"/>
              <a:pathLst>
                <a:path h="406400" w="5095736">
                  <a:moveTo>
                    <a:pt x="4892536" y="0"/>
                  </a:moveTo>
                  <a:cubicBezTo>
                    <a:pt x="5004760" y="0"/>
                    <a:pt x="5095736" y="90976"/>
                    <a:pt x="5095736" y="203200"/>
                  </a:cubicBezTo>
                  <a:cubicBezTo>
                    <a:pt x="5095736" y="315424"/>
                    <a:pt x="5004760" y="406400"/>
                    <a:pt x="4892536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1A468E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5095736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6556226" y="8348201"/>
            <a:ext cx="1406147" cy="1820198"/>
          </a:xfrm>
          <a:custGeom>
            <a:avLst/>
            <a:gdLst/>
            <a:ahLst/>
            <a:cxnLst/>
            <a:rect r="r" b="b" t="t" l="l"/>
            <a:pathLst>
              <a:path h="1820198" w="1406147">
                <a:moveTo>
                  <a:pt x="0" y="0"/>
                </a:moveTo>
                <a:lnTo>
                  <a:pt x="1406148" y="0"/>
                </a:lnTo>
                <a:lnTo>
                  <a:pt x="1406148" y="1820198"/>
                </a:lnTo>
                <a:lnTo>
                  <a:pt x="0" y="18201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8385" t="-119881" r="-102816" b="-109201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51172" y="8348201"/>
            <a:ext cx="1555055" cy="1708064"/>
          </a:xfrm>
          <a:custGeom>
            <a:avLst/>
            <a:gdLst/>
            <a:ahLst/>
            <a:cxnLst/>
            <a:rect r="r" b="b" t="t" l="l"/>
            <a:pathLst>
              <a:path h="1708064" w="1555055">
                <a:moveTo>
                  <a:pt x="0" y="0"/>
                </a:moveTo>
                <a:lnTo>
                  <a:pt x="1555056" y="0"/>
                </a:lnTo>
                <a:lnTo>
                  <a:pt x="1555056" y="1708065"/>
                </a:lnTo>
                <a:lnTo>
                  <a:pt x="0" y="170806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97828" t="-172115" r="-173091" b="-122488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688769" y="2862536"/>
            <a:ext cx="14497609" cy="5278036"/>
          </a:xfrm>
          <a:custGeom>
            <a:avLst/>
            <a:gdLst/>
            <a:ahLst/>
            <a:cxnLst/>
            <a:rect r="r" b="b" t="t" l="l"/>
            <a:pathLst>
              <a:path h="5278036" w="14497609">
                <a:moveTo>
                  <a:pt x="0" y="0"/>
                </a:moveTo>
                <a:lnTo>
                  <a:pt x="14497608" y="0"/>
                </a:lnTo>
                <a:lnTo>
                  <a:pt x="14497608" y="5278036"/>
                </a:lnTo>
                <a:lnTo>
                  <a:pt x="0" y="527803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427211" y="1259898"/>
            <a:ext cx="1202978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Noto Serif"/>
              </a:rPr>
              <a:t>Linear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-1096380" y="-195098"/>
            <a:ext cx="6429673" cy="1450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899"/>
              </a:lnSpc>
            </a:pPr>
            <a:r>
              <a:rPr lang="en-US" sz="8499">
                <a:solidFill>
                  <a:srgbClr val="FFFFFF"/>
                </a:solidFill>
                <a:latin typeface="Abril Fatface"/>
              </a:rPr>
              <a:t>Layout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105969" y="8899338"/>
            <a:ext cx="5663208" cy="539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09"/>
              </a:lnSpc>
            </a:pPr>
            <a:r>
              <a:rPr lang="en-US" sz="3150">
                <a:solidFill>
                  <a:srgbClr val="000000"/>
                </a:solidFill>
                <a:latin typeface="Noto Serif"/>
              </a:rPr>
              <a:t>Mantendo a maquina manual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-3777921" y="1255878"/>
            <a:ext cx="7555842" cy="3482406"/>
            <a:chOff x="0" y="0"/>
            <a:chExt cx="406400" cy="18730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06400" cy="187305"/>
            </a:xfrm>
            <a:custGeom>
              <a:avLst/>
              <a:gdLst/>
              <a:ahLst/>
              <a:cxnLst/>
              <a:rect r="r" b="b" t="t" l="l"/>
              <a:pathLst>
                <a:path h="187305" w="406400">
                  <a:moveTo>
                    <a:pt x="203200" y="0"/>
                  </a:moveTo>
                  <a:lnTo>
                    <a:pt x="203200" y="0"/>
                  </a:lnTo>
                  <a:lnTo>
                    <a:pt x="406400" y="187305"/>
                  </a:lnTo>
                  <a:lnTo>
                    <a:pt x="0" y="18730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1A468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27000" y="-28575"/>
              <a:ext cx="152400" cy="2158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529936" y="-226002"/>
            <a:ext cx="19347873" cy="1543050"/>
            <a:chOff x="0" y="0"/>
            <a:chExt cx="5095736" cy="4064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095736" cy="406400"/>
            </a:xfrm>
            <a:custGeom>
              <a:avLst/>
              <a:gdLst/>
              <a:ahLst/>
              <a:cxnLst/>
              <a:rect r="r" b="b" t="t" l="l"/>
              <a:pathLst>
                <a:path h="406400" w="5095736">
                  <a:moveTo>
                    <a:pt x="4892536" y="0"/>
                  </a:moveTo>
                  <a:cubicBezTo>
                    <a:pt x="5004760" y="0"/>
                    <a:pt x="5095736" y="90976"/>
                    <a:pt x="5095736" y="203200"/>
                  </a:cubicBezTo>
                  <a:cubicBezTo>
                    <a:pt x="5095736" y="315424"/>
                    <a:pt x="5004760" y="406400"/>
                    <a:pt x="4892536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1A468E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5095736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6556226" y="8348201"/>
            <a:ext cx="1406147" cy="1820198"/>
          </a:xfrm>
          <a:custGeom>
            <a:avLst/>
            <a:gdLst/>
            <a:ahLst/>
            <a:cxnLst/>
            <a:rect r="r" b="b" t="t" l="l"/>
            <a:pathLst>
              <a:path h="1820198" w="1406147">
                <a:moveTo>
                  <a:pt x="0" y="0"/>
                </a:moveTo>
                <a:lnTo>
                  <a:pt x="1406148" y="0"/>
                </a:lnTo>
                <a:lnTo>
                  <a:pt x="1406148" y="1820198"/>
                </a:lnTo>
                <a:lnTo>
                  <a:pt x="0" y="18201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8385" t="-119881" r="-102816" b="-109201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51172" y="8348201"/>
            <a:ext cx="1555055" cy="1708064"/>
          </a:xfrm>
          <a:custGeom>
            <a:avLst/>
            <a:gdLst/>
            <a:ahLst/>
            <a:cxnLst/>
            <a:rect r="r" b="b" t="t" l="l"/>
            <a:pathLst>
              <a:path h="1708064" w="1555055">
                <a:moveTo>
                  <a:pt x="0" y="0"/>
                </a:moveTo>
                <a:lnTo>
                  <a:pt x="1555056" y="0"/>
                </a:lnTo>
                <a:lnTo>
                  <a:pt x="1555056" y="1708065"/>
                </a:lnTo>
                <a:lnTo>
                  <a:pt x="0" y="170806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97828" t="-172115" r="-173091" b="-122488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118457" y="2961718"/>
            <a:ext cx="14732261" cy="5386483"/>
          </a:xfrm>
          <a:custGeom>
            <a:avLst/>
            <a:gdLst/>
            <a:ahLst/>
            <a:cxnLst/>
            <a:rect r="r" b="b" t="t" l="l"/>
            <a:pathLst>
              <a:path h="5386483" w="14732261">
                <a:moveTo>
                  <a:pt x="0" y="0"/>
                </a:moveTo>
                <a:lnTo>
                  <a:pt x="14732260" y="0"/>
                </a:lnTo>
                <a:lnTo>
                  <a:pt x="14732260" y="5386483"/>
                </a:lnTo>
                <a:lnTo>
                  <a:pt x="0" y="538648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427211" y="1259898"/>
            <a:ext cx="1202978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Noto Serif"/>
              </a:rPr>
              <a:t>Linear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-1096380" y="-195098"/>
            <a:ext cx="6429673" cy="1450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899"/>
              </a:lnSpc>
            </a:pPr>
            <a:r>
              <a:rPr lang="en-US" sz="8499">
                <a:solidFill>
                  <a:srgbClr val="FFFFFF"/>
                </a:solidFill>
                <a:latin typeface="Abril Fatface"/>
              </a:rPr>
              <a:t>Layout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386631" y="8899338"/>
            <a:ext cx="4195911" cy="539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09"/>
              </a:lnSpc>
            </a:pPr>
            <a:r>
              <a:rPr lang="en-US" sz="3150">
                <a:solidFill>
                  <a:srgbClr val="000000"/>
                </a:solidFill>
                <a:latin typeface="Noto Serif"/>
              </a:rPr>
              <a:t>Sem maquina manual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DAFyHbTcMSo</dc:identifier>
  <dcterms:modified xsi:type="dcterms:W3CDTF">2011-08-01T06:04:30Z</dcterms:modified>
  <cp:revision>1</cp:revision>
  <dc:title>  PHOENIX / SPARTANS - 3ª Sprint Apresentação</dc:title>
</cp:coreProperties>
</file>